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28"/>
  </p:notesMasterIdLst>
  <p:handoutMasterIdLst>
    <p:handoutMasterId r:id="rId29"/>
  </p:handoutMasterIdLst>
  <p:sldIdLst>
    <p:sldId id="257" r:id="rId2"/>
    <p:sldId id="258" r:id="rId3"/>
    <p:sldId id="282" r:id="rId4"/>
    <p:sldId id="285" r:id="rId5"/>
    <p:sldId id="284" r:id="rId6"/>
    <p:sldId id="298" r:id="rId7"/>
    <p:sldId id="299" r:id="rId8"/>
    <p:sldId id="300" r:id="rId9"/>
    <p:sldId id="301" r:id="rId10"/>
    <p:sldId id="290" r:id="rId11"/>
    <p:sldId id="295" r:id="rId12"/>
    <p:sldId id="293" r:id="rId13"/>
    <p:sldId id="296" r:id="rId14"/>
    <p:sldId id="291" r:id="rId15"/>
    <p:sldId id="297" r:id="rId16"/>
    <p:sldId id="292" r:id="rId17"/>
    <p:sldId id="302" r:id="rId18"/>
    <p:sldId id="306" r:id="rId19"/>
    <p:sldId id="304" r:id="rId20"/>
    <p:sldId id="303" r:id="rId21"/>
    <p:sldId id="305" r:id="rId22"/>
    <p:sldId id="307" r:id="rId23"/>
    <p:sldId id="308" r:id="rId24"/>
    <p:sldId id="309" r:id="rId25"/>
    <p:sldId id="310" r:id="rId26"/>
    <p:sldId id="278" r:id="rId27"/>
  </p:sldIdLst>
  <p:sldSz cx="9144000" cy="6858000" type="screen4x3"/>
  <p:notesSz cx="6805613" cy="9939338"/>
  <p:embeddedFontLst>
    <p:embeddedFont>
      <p:font typeface="나눔고딕" pitchFamily="2" charset="-127"/>
      <p:regular r:id="rId30"/>
      <p:bold r:id="rId31"/>
    </p:embeddedFont>
    <p:embeddedFont>
      <p:font typeface="맑은 고딕" panose="020B0503020000020004" pitchFamily="50" charset="-127"/>
      <p:regular r:id="rId32"/>
      <p:bold r:id="rId3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6">
          <p15:clr>
            <a:srgbClr val="A4A3A4"/>
          </p15:clr>
        </p15:guide>
        <p15:guide id="2" orient="horz" pos="1164">
          <p15:clr>
            <a:srgbClr val="A4A3A4"/>
          </p15:clr>
        </p15:guide>
        <p15:guide id="3" orient="horz" pos="278">
          <p15:clr>
            <a:srgbClr val="A4A3A4"/>
          </p15:clr>
        </p15:guide>
        <p15:guide id="4" orient="horz" pos="848">
          <p15:clr>
            <a:srgbClr val="A4A3A4"/>
          </p15:clr>
        </p15:guide>
        <p15:guide id="5" orient="horz" pos="1348">
          <p15:clr>
            <a:srgbClr val="A4A3A4"/>
          </p15:clr>
        </p15:guide>
        <p15:guide id="6" orient="horz" pos="559">
          <p15:clr>
            <a:srgbClr val="A4A3A4"/>
          </p15:clr>
        </p15:guide>
        <p15:guide id="7" orient="horz" pos="3866">
          <p15:clr>
            <a:srgbClr val="A4A3A4"/>
          </p15:clr>
        </p15:guide>
        <p15:guide id="8" orient="horz" pos="1664">
          <p15:clr>
            <a:srgbClr val="A4A3A4"/>
          </p15:clr>
        </p15:guide>
        <p15:guide id="9" pos="2894">
          <p15:clr>
            <a:srgbClr val="A4A3A4"/>
          </p15:clr>
        </p15:guide>
        <p15:guide id="10" pos="5528">
          <p15:clr>
            <a:srgbClr val="A4A3A4"/>
          </p15:clr>
        </p15:guide>
        <p15:guide id="11" pos="230">
          <p15:clr>
            <a:srgbClr val="A4A3A4"/>
          </p15:clr>
        </p15:guide>
        <p15:guide id="12" pos="1562">
          <p15:clr>
            <a:srgbClr val="A4A3A4"/>
          </p15:clr>
        </p15:guide>
        <p15:guide id="13" pos="4226">
          <p15:clr>
            <a:srgbClr val="A4A3A4"/>
          </p15:clr>
        </p15:guide>
        <p15:guide id="14" pos="900">
          <p15:clr>
            <a:srgbClr val="A4A3A4"/>
          </p15:clr>
        </p15:guide>
        <p15:guide id="15" pos="4910">
          <p15:clr>
            <a:srgbClr val="A4A3A4"/>
          </p15:clr>
        </p15:guide>
        <p15:guide id="16" pos="1233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31">
          <p15:clr>
            <a:srgbClr val="A4A3A4"/>
          </p15:clr>
        </p15:guide>
        <p15:guide id="2" pos="214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D314E"/>
    <a:srgbClr val="3D3C3E"/>
    <a:srgbClr val="063656"/>
    <a:srgbClr val="08456E"/>
    <a:srgbClr val="569CF0"/>
    <a:srgbClr val="8DBDF7"/>
    <a:srgbClr val="5DAAFF"/>
    <a:srgbClr val="47B0FF"/>
    <a:srgbClr val="E3EAF5"/>
    <a:srgbClr val="DDE6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밝은 스타일 2 - 강조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D27102A9-8310-4765-A935-A1911B00CA55}" styleName="밝은 스타일 1 - 강조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E171933-4619-4E11-9A3F-F7608DF75F80}" styleName="보통 스타일 1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856" autoAdjust="0"/>
    <p:restoredTop sz="86364" autoAdjust="0"/>
  </p:normalViewPr>
  <p:slideViewPr>
    <p:cSldViewPr snapToGrid="0">
      <p:cViewPr varScale="1">
        <p:scale>
          <a:sx n="114" d="100"/>
          <a:sy n="114" d="100"/>
        </p:scale>
        <p:origin x="1512" y="96"/>
      </p:cViewPr>
      <p:guideLst>
        <p:guide orient="horz" pos="2166"/>
        <p:guide orient="horz" pos="1164"/>
        <p:guide orient="horz" pos="278"/>
        <p:guide orient="horz" pos="848"/>
        <p:guide orient="horz" pos="1348"/>
        <p:guide orient="horz" pos="559"/>
        <p:guide orient="horz" pos="3866"/>
        <p:guide orient="horz" pos="1664"/>
        <p:guide pos="2894"/>
        <p:guide pos="5528"/>
        <p:guide pos="230"/>
        <p:guide pos="1562"/>
        <p:guide pos="4226"/>
        <p:guide pos="900"/>
        <p:guide pos="4910"/>
        <p:guide pos="1233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notesViewPr>
    <p:cSldViewPr snapToGrid="0" showGuides="1">
      <p:cViewPr varScale="1">
        <p:scale>
          <a:sx n="52" d="100"/>
          <a:sy n="52" d="100"/>
        </p:scale>
        <p:origin x="-2628" y="-90"/>
      </p:cViewPr>
      <p:guideLst>
        <p:guide orient="horz" pos="3131"/>
        <p:guide pos="2144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4940" y="0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/>
          <a:lstStyle>
            <a:lvl1pPr algn="r">
              <a:defRPr sz="1200"/>
            </a:lvl1pPr>
          </a:lstStyle>
          <a:p>
            <a:fld id="{207F23D9-DF40-4811-9C78-A2E2A32398DD}" type="datetimeFigureOut">
              <a:rPr lang="ko-KR" altLang="en-US" smtClean="0"/>
              <a:pPr/>
              <a:t>2021-11-02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40646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4940" y="9440646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 anchor="b"/>
          <a:lstStyle>
            <a:lvl1pPr algn="r">
              <a:defRPr sz="1200"/>
            </a:lvl1pPr>
          </a:lstStyle>
          <a:p>
            <a:fld id="{4DD6E7B0-61C4-474B-96F1-99E4547EAD7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15996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4940" y="0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/>
          <a:lstStyle>
            <a:lvl1pPr algn="r">
              <a:defRPr sz="1200"/>
            </a:lvl1pPr>
          </a:lstStyle>
          <a:p>
            <a:fld id="{F3AF6795-A612-454E-AF7A-9192B1BEBB13}" type="datetimeFigureOut">
              <a:rPr lang="ko-KR" altLang="en-US" smtClean="0"/>
              <a:pPr/>
              <a:t>2021-11-02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19163" y="746125"/>
            <a:ext cx="4967287" cy="3727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550" tIns="45775" rIns="91550" bIns="45775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0562" y="4721186"/>
            <a:ext cx="5444490" cy="4472702"/>
          </a:xfrm>
          <a:prstGeom prst="rect">
            <a:avLst/>
          </a:prstGeom>
        </p:spPr>
        <p:txBody>
          <a:bodyPr vert="horz" lIns="91550" tIns="45775" rIns="91550" bIns="45775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40646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4940" y="9440646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 anchor="b"/>
          <a:lstStyle>
            <a:lvl1pPr algn="r">
              <a:defRPr sz="1200"/>
            </a:lvl1pPr>
          </a:lstStyle>
          <a:p>
            <a:fld id="{A0A51D67-0C14-4576-BCC5-A508196B7BB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73049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68938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46257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55620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25290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70940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66798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44801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909822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301293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54487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892002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69490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20551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0274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64349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32595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17417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75810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hangeul.naver.com/font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://hangeul.naver.com/font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 userDrawn="1"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부제목 2"/>
          <p:cNvSpPr txBox="1">
            <a:spLocks/>
          </p:cNvSpPr>
          <p:nvPr userDrawn="1"/>
        </p:nvSpPr>
        <p:spPr>
          <a:xfrm>
            <a:off x="264463" y="6387291"/>
            <a:ext cx="3204878" cy="4564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800" spc="-20" dirty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이 문서는 나눔글꼴로 작성되었습니다</a:t>
            </a:r>
            <a:r>
              <a:rPr lang="en-US" altLang="ko-KR" sz="800" spc="-20" dirty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800" u="sng" spc="-20" dirty="0">
                <a:solidFill>
                  <a:srgbClr val="4495D2"/>
                </a:solidFill>
                <a:latin typeface="나눔고딕" pitchFamily="50" charset="-127"/>
                <a:ea typeface="나눔고딕" pitchFamily="50" charset="-127"/>
                <a:hlinkClick r:id="rId2"/>
              </a:rPr>
              <a:t>설치하기</a:t>
            </a:r>
            <a:endParaRPr lang="ko-KR" altLang="en-US" sz="800" u="sng" spc="-20" dirty="0">
              <a:solidFill>
                <a:srgbClr val="4495D2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8" name="직선 연결선 7"/>
          <p:cNvCxnSpPr/>
          <p:nvPr userDrawn="1"/>
        </p:nvCxnSpPr>
        <p:spPr>
          <a:xfrm>
            <a:off x="364803" y="3989119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 userDrawn="1"/>
        </p:nvCxnSpPr>
        <p:spPr>
          <a:xfrm>
            <a:off x="364803" y="4299115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 userDrawn="1"/>
        </p:nvCxnSpPr>
        <p:spPr>
          <a:xfrm>
            <a:off x="364803" y="4611730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364803" y="4923517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 descr="cosmetic2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7672671" y="6410326"/>
            <a:ext cx="1171292" cy="17621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1FD00-3F21-42CF-9EF5-8F6D81CE3AFD}" type="datetimeFigureOut">
              <a:rPr lang="ko-KR" altLang="en-US" smtClean="0"/>
              <a:pPr/>
              <a:t>2021-11-02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6" name="직선 연결선 5"/>
          <p:cNvCxnSpPr/>
          <p:nvPr userDrawn="1"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 descr="cosmetic2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910512" y="6434137"/>
            <a:ext cx="900000" cy="13539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/>
          <p:nvPr userDrawn="1"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 userDrawn="1"/>
        </p:nvCxnSpPr>
        <p:spPr>
          <a:xfrm>
            <a:off x="364803" y="3989119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 userDrawn="1"/>
        </p:nvCxnSpPr>
        <p:spPr>
          <a:xfrm>
            <a:off x="364803" y="4299115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364803" y="4611730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 userDrawn="1"/>
        </p:nvCxnSpPr>
        <p:spPr>
          <a:xfrm>
            <a:off x="364803" y="4923517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 descr="cosmetic2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672671" y="6410326"/>
            <a:ext cx="1171292" cy="176212"/>
          </a:xfrm>
          <a:prstGeom prst="rect">
            <a:avLst/>
          </a:prstGeom>
        </p:spPr>
      </p:pic>
      <p:sp>
        <p:nvSpPr>
          <p:cNvPr id="18" name="텍스트 개체 틀 3"/>
          <p:cNvSpPr>
            <a:spLocks noGrp="1"/>
          </p:cNvSpPr>
          <p:nvPr>
            <p:ph type="body" sz="half" idx="2" hasCustomPrompt="1"/>
          </p:nvPr>
        </p:nvSpPr>
        <p:spPr>
          <a:xfrm>
            <a:off x="312059" y="246743"/>
            <a:ext cx="8338457" cy="1851478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5400" b="1" spc="-250" baseline="0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dirty="0"/>
              <a:t>제목을 입력하세요</a:t>
            </a:r>
            <a:endParaRPr lang="en-US" altLang="ko-KR" dirty="0"/>
          </a:p>
          <a:p>
            <a:pPr lvl="0"/>
            <a:endParaRPr lang="ko-KR" altLang="en-US" dirty="0"/>
          </a:p>
        </p:txBody>
      </p:sp>
      <p:sp>
        <p:nvSpPr>
          <p:cNvPr id="21" name="제목 1"/>
          <p:cNvSpPr>
            <a:spLocks noGrp="1"/>
          </p:cNvSpPr>
          <p:nvPr>
            <p:ph type="title"/>
          </p:nvPr>
        </p:nvSpPr>
        <p:spPr>
          <a:xfrm>
            <a:off x="268519" y="4005064"/>
            <a:ext cx="8418281" cy="304826"/>
          </a:xfrm>
        </p:spPr>
        <p:txBody>
          <a:bodyPr anchor="t">
            <a:normAutofit/>
          </a:bodyPr>
          <a:lstStyle>
            <a:lvl1pPr algn="l">
              <a:buFont typeface="Wingdings" pitchFamily="2" charset="2"/>
              <a:buNone/>
              <a:defRPr sz="1200" b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4" name="부제목 2"/>
          <p:cNvSpPr txBox="1">
            <a:spLocks/>
          </p:cNvSpPr>
          <p:nvPr userDrawn="1"/>
        </p:nvSpPr>
        <p:spPr>
          <a:xfrm>
            <a:off x="264463" y="6387291"/>
            <a:ext cx="3204878" cy="4564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800" spc="-20" dirty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이 문서는 나눔글꼴로 작성되었습니다</a:t>
            </a:r>
            <a:r>
              <a:rPr lang="en-US" altLang="ko-KR" sz="800" spc="-20" dirty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800" u="sng" spc="-20" dirty="0">
                <a:solidFill>
                  <a:srgbClr val="4495D2"/>
                </a:solidFill>
                <a:latin typeface="나눔고딕" pitchFamily="50" charset="-127"/>
                <a:ea typeface="나눔고딕" pitchFamily="50" charset="-127"/>
                <a:hlinkClick r:id="rId3"/>
              </a:rPr>
              <a:t>설치하기</a:t>
            </a:r>
            <a:endParaRPr lang="ko-KR" altLang="en-US" sz="800" u="sng" spc="-20" dirty="0">
              <a:solidFill>
                <a:srgbClr val="4495D2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1FD00-3F21-42CF-9EF5-8F6D81CE3AFD}" type="datetimeFigureOut">
              <a:rPr lang="ko-KR" altLang="en-US" smtClean="0"/>
              <a:pPr/>
              <a:t>2021-11-02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7" name="직선 연결선 6"/>
          <p:cNvCxnSpPr/>
          <p:nvPr userDrawn="1"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 descr="cosmetic2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910512" y="6434137"/>
            <a:ext cx="900000" cy="135398"/>
          </a:xfrm>
          <a:prstGeom prst="rect">
            <a:avLst/>
          </a:prstGeom>
        </p:spPr>
      </p:pic>
      <p:sp>
        <p:nvSpPr>
          <p:cNvPr id="11" name="제목 1"/>
          <p:cNvSpPr>
            <a:spLocks noGrp="1"/>
          </p:cNvSpPr>
          <p:nvPr>
            <p:ph type="title"/>
          </p:nvPr>
        </p:nvSpPr>
        <p:spPr>
          <a:xfrm>
            <a:off x="368300" y="571500"/>
            <a:ext cx="8394700" cy="846138"/>
          </a:xfrm>
        </p:spPr>
        <p:txBody>
          <a:bodyPr>
            <a:normAutofit/>
          </a:bodyPr>
          <a:lstStyle>
            <a:lvl1pPr algn="l">
              <a:defRPr sz="4000" b="1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4" name="내용 개체 틀 2"/>
          <p:cNvSpPr>
            <a:spLocks noGrp="1"/>
          </p:cNvSpPr>
          <p:nvPr>
            <p:ph idx="1" hasCustomPrompt="1"/>
          </p:nvPr>
        </p:nvSpPr>
        <p:spPr>
          <a:xfrm>
            <a:off x="368300" y="1574801"/>
            <a:ext cx="1905000" cy="317499"/>
          </a:xfrm>
        </p:spPr>
        <p:txBody>
          <a:bodyPr>
            <a:normAutofit/>
          </a:bodyPr>
          <a:lstStyle>
            <a:lvl1pPr>
              <a:buFontTx/>
              <a:buNone/>
              <a:defRPr sz="1200" b="1">
                <a:solidFill>
                  <a:srgbClr val="3D3C3E"/>
                </a:solidFill>
              </a:defRPr>
            </a:lvl1pPr>
            <a:lvl2pPr>
              <a:buFontTx/>
              <a:buNone/>
              <a:defRPr sz="1200"/>
            </a:lvl2pPr>
            <a:lvl3pPr>
              <a:buFontTx/>
              <a:buNone/>
              <a:defRPr sz="1200"/>
            </a:lvl3pPr>
            <a:lvl4pPr>
              <a:buFontTx/>
              <a:buNone/>
              <a:defRPr sz="1200"/>
            </a:lvl4pPr>
            <a:lvl5pPr>
              <a:buFontTx/>
              <a:buNone/>
              <a:defRPr sz="1200"/>
            </a:lvl5pPr>
          </a:lstStyle>
          <a:p>
            <a:pPr lvl="0"/>
            <a:r>
              <a:rPr lang="ko-KR" altLang="en-US"/>
              <a:t>내용제목</a:t>
            </a:r>
          </a:p>
        </p:txBody>
      </p:sp>
      <p:sp>
        <p:nvSpPr>
          <p:cNvPr id="15" name="내용 개체 틀 2"/>
          <p:cNvSpPr>
            <a:spLocks noGrp="1"/>
          </p:cNvSpPr>
          <p:nvPr>
            <p:ph idx="13" hasCustomPrompt="1"/>
          </p:nvPr>
        </p:nvSpPr>
        <p:spPr>
          <a:xfrm>
            <a:off x="2336800" y="1574801"/>
            <a:ext cx="6426200" cy="330199"/>
          </a:xfrm>
        </p:spPr>
        <p:txBody>
          <a:bodyPr>
            <a:normAutofit/>
          </a:bodyPr>
          <a:lstStyle>
            <a:lvl1pPr>
              <a:buNone/>
              <a:defRPr sz="1200" b="1" baseline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ko-KR" altLang="en-US"/>
              <a:t>내용을 입력하십시오</a:t>
            </a:r>
            <a:r>
              <a:rPr lang="en-US" altLang="ko-KR"/>
              <a:t>.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1FD00-3F21-42CF-9EF5-8F6D81CE3AFD}" type="datetimeFigureOut">
              <a:rPr lang="ko-KR" altLang="en-US" smtClean="0"/>
              <a:pPr/>
              <a:t>2021-11-02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나눔고딕" pitchFamily="50" charset="-127"/>
                <a:ea typeface="나눔고딕" pitchFamily="50" charset="-127"/>
              </a:defRPr>
            </a:lvl1pPr>
          </a:lstStyle>
          <a:p>
            <a:fld id="{8761FD00-3F21-42CF-9EF5-8F6D81CE3AFD}" type="datetimeFigureOut">
              <a:rPr lang="ko-KR" altLang="en-US" smtClean="0"/>
              <a:pPr/>
              <a:t>2021-11-02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나눔고딕" pitchFamily="50" charset="-127"/>
                <a:ea typeface="나눔고딕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나눔고딕" pitchFamily="50" charset="-127"/>
                <a:ea typeface="나눔고딕" pitchFamily="50" charset="-127"/>
              </a:defRPr>
            </a:lvl1pPr>
          </a:lstStyle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나눔고딕" pitchFamily="50" charset="-127"/>
                <a:ea typeface="나눔고딕" pitchFamily="50" charset="-127"/>
              </a:defRPr>
            </a:lvl1pPr>
            <a:lvl2pPr>
              <a:defRPr>
                <a:latin typeface="나눔고딕" pitchFamily="50" charset="-127"/>
                <a:ea typeface="나눔고딕" pitchFamily="50" charset="-127"/>
              </a:defRPr>
            </a:lvl2pPr>
            <a:lvl3pPr>
              <a:defRPr>
                <a:latin typeface="나눔고딕" pitchFamily="50" charset="-127"/>
                <a:ea typeface="나눔고딕" pitchFamily="50" charset="-127"/>
              </a:defRPr>
            </a:lvl3pPr>
            <a:lvl4pPr>
              <a:defRPr>
                <a:latin typeface="나눔고딕" pitchFamily="50" charset="-127"/>
                <a:ea typeface="나눔고딕" pitchFamily="50" charset="-127"/>
              </a:defRPr>
            </a:lvl4pPr>
            <a:lvl5pPr>
              <a:defRPr>
                <a:latin typeface="나눔고딕" pitchFamily="50" charset="-127"/>
                <a:ea typeface="나눔고딕" pitchFamily="50" charset="-127"/>
              </a:defRPr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나눔고딕" pitchFamily="50" charset="-127"/>
                <a:ea typeface="나눔고딕" pitchFamily="50" charset="-127"/>
              </a:defRPr>
            </a:lvl1pPr>
          </a:lstStyle>
          <a:p>
            <a:fld id="{8761FD00-3F21-42CF-9EF5-8F6D81CE3AFD}" type="datetimeFigureOut">
              <a:rPr lang="ko-KR" altLang="en-US" smtClean="0"/>
              <a:pPr/>
              <a:t>2021-11-02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나눔고딕" pitchFamily="50" charset="-127"/>
                <a:ea typeface="나눔고딕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나눔고딕" pitchFamily="50" charset="-127"/>
                <a:ea typeface="나눔고딕" pitchFamily="50" charset="-127"/>
              </a:defRPr>
            </a:lvl1pPr>
          </a:lstStyle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fld id="{8761FD00-3F21-42CF-9EF5-8F6D81CE3AFD}" type="datetimeFigureOut">
              <a:rPr lang="ko-KR" altLang="en-US" smtClean="0"/>
              <a:pPr/>
              <a:t>2021-11-02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5" r:id="rId2"/>
    <p:sldLayoutId id="2147483674" r:id="rId3"/>
    <p:sldLayoutId id="2147483673" r:id="rId4"/>
    <p:sldLayoutId id="2147483676" r:id="rId5"/>
    <p:sldLayoutId id="2147483661" r:id="rId6"/>
    <p:sldLayoutId id="2147483662" r:id="rId7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7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0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2.pn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jpeg"/><Relationship Id="rId4" Type="http://schemas.openxmlformats.org/officeDocument/2006/relationships/image" Target="../media/image38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56.jpeg"/><Relationship Id="rId4" Type="http://schemas.openxmlformats.org/officeDocument/2006/relationships/image" Target="../media/image55.jp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jpg"/><Relationship Id="rId3" Type="http://schemas.openxmlformats.org/officeDocument/2006/relationships/image" Target="../media/image58.jp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11" Type="http://schemas.openxmlformats.org/officeDocument/2006/relationships/image" Target="../media/image66.png"/><Relationship Id="rId5" Type="http://schemas.openxmlformats.org/officeDocument/2006/relationships/image" Target="../media/image60.jpg"/><Relationship Id="rId10" Type="http://schemas.openxmlformats.org/officeDocument/2006/relationships/image" Target="../media/image65.png"/><Relationship Id="rId4" Type="http://schemas.openxmlformats.org/officeDocument/2006/relationships/image" Target="../media/image59.jpg"/><Relationship Id="rId9" Type="http://schemas.openxmlformats.org/officeDocument/2006/relationships/image" Target="../media/image6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gif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31054" y="253649"/>
            <a:ext cx="7772400" cy="1969017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5400" b="1" spc="-250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종합프로젝트 설계서</a:t>
            </a:r>
            <a:br>
              <a:rPr lang="en-US" altLang="ko-KR" sz="5400" b="1" spc="-250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</a:br>
            <a:r>
              <a:rPr lang="ko-KR" altLang="en-US" sz="3500" b="1" spc="-250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마스크 감지 어플</a:t>
            </a:r>
            <a:endParaRPr lang="ko-KR" altLang="en-US" sz="5400" b="1" spc="-250" dirty="0">
              <a:solidFill>
                <a:schemeClr val="accent4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60715" y="3948830"/>
            <a:ext cx="2160240" cy="1752600"/>
          </a:xfrm>
          <a:ln>
            <a:noFill/>
          </a:ln>
        </p:spPr>
        <p:txBody>
          <a:bodyPr>
            <a:norm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1200" b="1" spc="-5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2021.11.02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1" spc="-50">
                <a:solidFill>
                  <a:schemeClr val="tx1">
                    <a:lumMod val="75000"/>
                    <a:lumOff val="25000"/>
                  </a:schemeClr>
                </a:solidFill>
              </a:rPr>
              <a:t>야자수팀</a:t>
            </a:r>
            <a:endParaRPr lang="en-US" altLang="ko-KR" sz="1200" b="1" spc="-5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364803" y="3989119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364803" y="4299115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364803" y="4611730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>
            <a:cxnSpLocks/>
          </p:cNvCxnSpPr>
          <p:nvPr/>
        </p:nvCxnSpPr>
        <p:spPr>
          <a:xfrm>
            <a:off x="364803" y="870906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412" y="120212"/>
            <a:ext cx="4937288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3000" b="1" spc="-150" dirty="0">
                <a:solidFill>
                  <a:schemeClr val="accent4">
                    <a:lumMod val="50000"/>
                  </a:schemeClr>
                </a:solidFill>
              </a:rPr>
              <a:t>5</a:t>
            </a:r>
            <a:r>
              <a:rPr lang="en-US" altLang="ko-KR" sz="3000" b="1" spc="-150">
                <a:solidFill>
                  <a:schemeClr val="accent4">
                    <a:lumMod val="50000"/>
                  </a:schemeClr>
                </a:solidFill>
              </a:rPr>
              <a:t>. </a:t>
            </a:r>
            <a:r>
              <a:rPr lang="en-US" altLang="ko-KR" sz="3000" b="1" spc="-150" dirty="0">
                <a:solidFill>
                  <a:schemeClr val="accent4">
                    <a:lumMod val="50000"/>
                  </a:schemeClr>
                </a:solidFill>
              </a:rPr>
              <a:t>SERVER, DATABASE</a:t>
            </a:r>
            <a:endParaRPr lang="ko-KR" altLang="en-US" sz="3000" b="1" spc="-150" dirty="0">
              <a:solidFill>
                <a:schemeClr val="accent4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BA1376A-1BCE-4C3B-85BD-05D751D6B156}" type="slidenum">
              <a:rPr lang="en-US" altLang="ko-KR" sz="800" spc="-3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10</a:t>
            </a:fld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6" name="Picture 4" descr="파이어베이스 - 위키백과, 우리 모두의 백과사전">
            <a:extLst>
              <a:ext uri="{FF2B5EF4-FFF2-40B4-BE49-F238E27FC236}">
                <a16:creationId xmlns:a16="http://schemas.microsoft.com/office/drawing/2014/main" id="{6468EFBD-22A7-4B5A-B140-7F651218EB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6855" y="2771778"/>
            <a:ext cx="2965696" cy="1323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22B4E8E-ABFC-431E-BCFF-9AE1FA05732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805"/>
          <a:stretch/>
        </p:blipFill>
        <p:spPr>
          <a:xfrm>
            <a:off x="6276975" y="2628903"/>
            <a:ext cx="2867025" cy="195262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F0421D0-5584-47ED-8A5F-75085B1D828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79" t="24552" r="27415" b="22104"/>
          <a:stretch/>
        </p:blipFill>
        <p:spPr>
          <a:xfrm>
            <a:off x="714374" y="2619378"/>
            <a:ext cx="1486895" cy="1628772"/>
          </a:xfrm>
          <a:prstGeom prst="rect">
            <a:avLst/>
          </a:prstGeom>
        </p:spPr>
      </p:pic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59B930DA-9854-4DD8-8372-44740462DDC8}"/>
              </a:ext>
            </a:extLst>
          </p:cNvPr>
          <p:cNvSpPr/>
          <p:nvPr/>
        </p:nvSpPr>
        <p:spPr>
          <a:xfrm>
            <a:off x="2201270" y="3095654"/>
            <a:ext cx="960880" cy="190497"/>
          </a:xfrm>
          <a:prstGeom prst="right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50116AF8-C363-4489-BBAD-0F75A9E0D5E4}"/>
              </a:ext>
            </a:extLst>
          </p:cNvPr>
          <p:cNvSpPr/>
          <p:nvPr/>
        </p:nvSpPr>
        <p:spPr>
          <a:xfrm>
            <a:off x="5948996" y="3095654"/>
            <a:ext cx="960880" cy="190497"/>
          </a:xfrm>
          <a:prstGeom prst="right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6AAB4420-5963-46B8-8153-7E1CB9841C89}"/>
              </a:ext>
            </a:extLst>
          </p:cNvPr>
          <p:cNvSpPr/>
          <p:nvPr/>
        </p:nvSpPr>
        <p:spPr>
          <a:xfrm rot="10800000">
            <a:off x="2201270" y="3409617"/>
            <a:ext cx="960880" cy="190497"/>
          </a:xfrm>
          <a:prstGeom prst="right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F0E0AE39-0E14-45D7-AE52-35E6E1419E78}"/>
              </a:ext>
            </a:extLst>
          </p:cNvPr>
          <p:cNvSpPr/>
          <p:nvPr/>
        </p:nvSpPr>
        <p:spPr>
          <a:xfrm rot="10800000">
            <a:off x="5948996" y="3409617"/>
            <a:ext cx="960880" cy="190497"/>
          </a:xfrm>
          <a:prstGeom prst="right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98868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>
            <a:cxnSpLocks/>
          </p:cNvCxnSpPr>
          <p:nvPr/>
        </p:nvCxnSpPr>
        <p:spPr>
          <a:xfrm>
            <a:off x="364803" y="870906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412" y="120212"/>
            <a:ext cx="4937288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3000" b="1" spc="-150" dirty="0">
                <a:solidFill>
                  <a:schemeClr val="accent4">
                    <a:lumMod val="50000"/>
                  </a:schemeClr>
                </a:solidFill>
              </a:rPr>
              <a:t>5</a:t>
            </a:r>
            <a:r>
              <a:rPr lang="en-US" altLang="ko-KR" sz="3000" b="1" spc="-150">
                <a:solidFill>
                  <a:schemeClr val="accent4">
                    <a:lumMod val="50000"/>
                  </a:schemeClr>
                </a:solidFill>
              </a:rPr>
              <a:t>. </a:t>
            </a:r>
            <a:r>
              <a:rPr lang="en-US" altLang="ko-KR" sz="3000" b="1" spc="-150" dirty="0">
                <a:solidFill>
                  <a:schemeClr val="accent4">
                    <a:lumMod val="50000"/>
                  </a:schemeClr>
                </a:solidFill>
              </a:rPr>
              <a:t>LOGIN DATA</a:t>
            </a:r>
            <a:endParaRPr lang="ko-KR" altLang="en-US" sz="3000" b="1" spc="-150" dirty="0">
              <a:solidFill>
                <a:schemeClr val="accent4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BA1376A-1BCE-4C3B-85BD-05D751D6B156}" type="slidenum">
              <a:rPr lang="en-US" altLang="ko-KR" sz="800" spc="-3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11</a:t>
            </a:fld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A95B61A-2BDA-4284-9891-CD410378421D}"/>
              </a:ext>
            </a:extLst>
          </p:cNvPr>
          <p:cNvSpPr txBox="1"/>
          <p:nvPr/>
        </p:nvSpPr>
        <p:spPr>
          <a:xfrm>
            <a:off x="1750931" y="3817568"/>
            <a:ext cx="10001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</a:rPr>
              <a:t>GPS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pic>
        <p:nvPicPr>
          <p:cNvPr id="2" name="KakaoTalk_20211101_214724754">
            <a:hlinkClick r:id="" action="ppaction://media"/>
            <a:extLst>
              <a:ext uri="{FF2B5EF4-FFF2-40B4-BE49-F238E27FC236}">
                <a16:creationId xmlns:a16="http://schemas.microsoft.com/office/drawing/2014/main" id="{DB8EB80E-AE97-402B-A3A5-E10AF0A5ECF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488224" y="1005938"/>
            <a:ext cx="2495550" cy="526473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19924E4-E5BC-43BD-9607-9A1792184B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6865" y="4854592"/>
            <a:ext cx="3755135" cy="125847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FFA422E-3532-4FC9-98C4-415BB668D9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96614" y="1153387"/>
            <a:ext cx="2108884" cy="3418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748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5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>
            <a:cxnSpLocks/>
          </p:cNvCxnSpPr>
          <p:nvPr/>
        </p:nvCxnSpPr>
        <p:spPr>
          <a:xfrm>
            <a:off x="364803" y="870906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412" y="120212"/>
            <a:ext cx="4937288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3000" b="1" spc="-150" dirty="0">
                <a:solidFill>
                  <a:schemeClr val="accent4">
                    <a:lumMod val="50000"/>
                  </a:schemeClr>
                </a:solidFill>
              </a:rPr>
              <a:t>5</a:t>
            </a:r>
            <a:r>
              <a:rPr lang="en-US" altLang="ko-KR" sz="3000" b="1" spc="-150">
                <a:solidFill>
                  <a:schemeClr val="accent4">
                    <a:lumMod val="50000"/>
                  </a:schemeClr>
                </a:solidFill>
              </a:rPr>
              <a:t>. </a:t>
            </a:r>
            <a:r>
              <a:rPr lang="en-US" altLang="ko-KR" sz="3000" b="1" spc="-150" dirty="0">
                <a:solidFill>
                  <a:schemeClr val="accent4">
                    <a:lumMod val="50000"/>
                  </a:schemeClr>
                </a:solidFill>
              </a:rPr>
              <a:t>SERVER, DATABASE</a:t>
            </a:r>
            <a:endParaRPr lang="ko-KR" altLang="en-US" sz="3000" b="1" spc="-150" dirty="0">
              <a:solidFill>
                <a:schemeClr val="accent4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BA1376A-1BCE-4C3B-85BD-05D751D6B156}" type="slidenum">
              <a:rPr lang="en-US" altLang="ko-KR" sz="800" spc="-3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12</a:t>
            </a:fld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9EB6D84-F37B-4582-87FE-3EE09E9C55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21515" y="1007287"/>
            <a:ext cx="5378197" cy="356262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BACADB1-2AA6-4E45-A2D3-0294867082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54840" y="4569914"/>
            <a:ext cx="3469860" cy="1981477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44771463-2BD4-4371-A1DF-76C58B53B78C}"/>
              </a:ext>
            </a:extLst>
          </p:cNvPr>
          <p:cNvSpPr/>
          <p:nvPr/>
        </p:nvSpPr>
        <p:spPr>
          <a:xfrm flipV="1">
            <a:off x="5734050" y="1989797"/>
            <a:ext cx="238125" cy="1533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8C38BEA-9A93-4B61-9E45-DA174846D03D}"/>
              </a:ext>
            </a:extLst>
          </p:cNvPr>
          <p:cNvSpPr/>
          <p:nvPr/>
        </p:nvSpPr>
        <p:spPr>
          <a:xfrm flipV="1">
            <a:off x="5772150" y="2218397"/>
            <a:ext cx="238125" cy="1533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88B3429-2DE9-4CFF-80BE-AC96C88B2AA1}"/>
              </a:ext>
            </a:extLst>
          </p:cNvPr>
          <p:cNvSpPr/>
          <p:nvPr/>
        </p:nvSpPr>
        <p:spPr>
          <a:xfrm flipV="1">
            <a:off x="5786437" y="3653346"/>
            <a:ext cx="238125" cy="1533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49E73B7-3815-4CE9-A035-F88F2FE24CB9}"/>
              </a:ext>
            </a:extLst>
          </p:cNvPr>
          <p:cNvSpPr/>
          <p:nvPr/>
        </p:nvSpPr>
        <p:spPr>
          <a:xfrm flipV="1">
            <a:off x="5824537" y="3900996"/>
            <a:ext cx="238125" cy="1533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KakaoTalk_20211101_222706845">
            <a:hlinkClick r:id="" action="ppaction://media"/>
            <a:extLst>
              <a:ext uri="{FF2B5EF4-FFF2-40B4-BE49-F238E27FC236}">
                <a16:creationId xmlns:a16="http://schemas.microsoft.com/office/drawing/2014/main" id="{697DF53E-53B4-4A9B-9A4F-715EE46DF08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96086" y="1272209"/>
            <a:ext cx="2246427" cy="4736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913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87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>
            <a:cxnSpLocks/>
          </p:cNvCxnSpPr>
          <p:nvPr/>
        </p:nvCxnSpPr>
        <p:spPr>
          <a:xfrm>
            <a:off x="364803" y="870906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411" y="120212"/>
            <a:ext cx="5346863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3000" b="1" spc="-150" dirty="0">
                <a:solidFill>
                  <a:schemeClr val="accent4">
                    <a:lumMod val="50000"/>
                  </a:schemeClr>
                </a:solidFill>
              </a:rPr>
              <a:t>5</a:t>
            </a:r>
            <a:r>
              <a:rPr lang="en-US" altLang="ko-KR" sz="3000" b="1" spc="-150">
                <a:solidFill>
                  <a:schemeClr val="accent4">
                    <a:lumMod val="50000"/>
                  </a:schemeClr>
                </a:solidFill>
              </a:rPr>
              <a:t>. </a:t>
            </a:r>
            <a:r>
              <a:rPr lang="en-US" altLang="ko-KR" sz="3000" b="1" spc="-150" dirty="0">
                <a:solidFill>
                  <a:schemeClr val="accent4">
                    <a:lumMod val="50000"/>
                  </a:schemeClr>
                </a:solidFill>
              </a:rPr>
              <a:t>REVERSE GEOCODEING API</a:t>
            </a:r>
            <a:endParaRPr lang="ko-KR" altLang="en-US" sz="3000" b="1" spc="-150" dirty="0">
              <a:solidFill>
                <a:schemeClr val="accent4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BA1376A-1BCE-4C3B-85BD-05D751D6B156}" type="slidenum">
              <a:rPr lang="en-US" altLang="ko-KR" sz="800" spc="-3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13</a:t>
            </a:fld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A95B61A-2BDA-4284-9891-CD410378421D}"/>
              </a:ext>
            </a:extLst>
          </p:cNvPr>
          <p:cNvSpPr txBox="1"/>
          <p:nvPr/>
        </p:nvSpPr>
        <p:spPr>
          <a:xfrm>
            <a:off x="1750931" y="3817568"/>
            <a:ext cx="10001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</a:rPr>
              <a:t>GPS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10C496B-F62A-4887-9AFE-0781A65F0B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424" y="3750660"/>
            <a:ext cx="2333625" cy="21600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2929E0C-2338-4FC2-8EA1-E39A2FE1BB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425" y="1169849"/>
            <a:ext cx="2333625" cy="228186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8CEA268-5967-4425-9942-4F0238FA352D}"/>
              </a:ext>
            </a:extLst>
          </p:cNvPr>
          <p:cNvSpPr txBox="1"/>
          <p:nvPr/>
        </p:nvSpPr>
        <p:spPr>
          <a:xfrm>
            <a:off x="1666872" y="1331138"/>
            <a:ext cx="10001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</a:rPr>
              <a:t>GPS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67F063-94DE-4588-B51A-1E8AD8755847}"/>
              </a:ext>
            </a:extLst>
          </p:cNvPr>
          <p:cNvSpPr txBox="1"/>
          <p:nvPr/>
        </p:nvSpPr>
        <p:spPr>
          <a:xfrm>
            <a:off x="4819648" y="1961224"/>
            <a:ext cx="35528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accent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위도</a:t>
            </a:r>
            <a:r>
              <a:rPr lang="en-US" altLang="ko-KR" sz="2400" b="1" dirty="0">
                <a:solidFill>
                  <a:schemeClr val="accent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127.1283994</a:t>
            </a:r>
          </a:p>
          <a:p>
            <a:r>
              <a:rPr lang="ko-KR" altLang="en-US" sz="2400" b="1" dirty="0">
                <a:solidFill>
                  <a:schemeClr val="accent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경도</a:t>
            </a:r>
            <a:r>
              <a:rPr lang="en-US" altLang="ko-KR" sz="2400" b="1" dirty="0">
                <a:solidFill>
                  <a:schemeClr val="accent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37.4563806</a:t>
            </a:r>
            <a:endParaRPr lang="ko-KR" altLang="en-US" sz="2400" b="1" dirty="0">
              <a:solidFill>
                <a:schemeClr val="accent1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109719F-63FC-4790-8F78-1DFEA187255F}"/>
              </a:ext>
            </a:extLst>
          </p:cNvPr>
          <p:cNvSpPr txBox="1"/>
          <p:nvPr/>
        </p:nvSpPr>
        <p:spPr>
          <a:xfrm>
            <a:off x="4762498" y="4592843"/>
            <a:ext cx="40671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accent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주소</a:t>
            </a:r>
            <a:r>
              <a:rPr lang="en-US" altLang="ko-KR" sz="2400" b="1" dirty="0">
                <a:solidFill>
                  <a:schemeClr val="accent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2400" b="1" dirty="0">
                <a:solidFill>
                  <a:schemeClr val="accent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대한민국 경기도 </a:t>
            </a:r>
            <a:endParaRPr lang="en-US" altLang="ko-KR" sz="2400" b="1" dirty="0">
              <a:solidFill>
                <a:schemeClr val="accent1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2400" b="1" dirty="0">
                <a:solidFill>
                  <a:schemeClr val="accent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고양시 덕양구 성사</a:t>
            </a:r>
            <a:r>
              <a:rPr lang="en-US" altLang="ko-KR" sz="2400" b="1" dirty="0">
                <a:solidFill>
                  <a:schemeClr val="accent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2400" b="1" dirty="0">
                <a:solidFill>
                  <a:schemeClr val="accent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동 </a:t>
            </a:r>
            <a:r>
              <a:rPr lang="en-US" altLang="ko-KR" sz="2400" b="1" dirty="0">
                <a:solidFill>
                  <a:schemeClr val="accent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553-6</a:t>
            </a:r>
            <a:endParaRPr lang="ko-KR" altLang="en-US" sz="2400" b="1" dirty="0">
              <a:solidFill>
                <a:schemeClr val="accent1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화살표: 아래쪽 6">
            <a:extLst>
              <a:ext uri="{FF2B5EF4-FFF2-40B4-BE49-F238E27FC236}">
                <a16:creationId xmlns:a16="http://schemas.microsoft.com/office/drawing/2014/main" id="{87864E9B-6CCB-42DE-A76F-8AD0D0ED20A8}"/>
              </a:ext>
            </a:extLst>
          </p:cNvPr>
          <p:cNvSpPr/>
          <p:nvPr/>
        </p:nvSpPr>
        <p:spPr>
          <a:xfrm>
            <a:off x="6086475" y="2870214"/>
            <a:ext cx="381000" cy="1581150"/>
          </a:xfrm>
          <a:prstGeom prst="down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91960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>
            <a:cxnSpLocks/>
          </p:cNvCxnSpPr>
          <p:nvPr/>
        </p:nvCxnSpPr>
        <p:spPr>
          <a:xfrm>
            <a:off x="364803" y="870906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412" y="120212"/>
            <a:ext cx="4937288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3000" b="1" spc="-150" dirty="0">
                <a:solidFill>
                  <a:schemeClr val="accent4">
                    <a:lumMod val="50000"/>
                  </a:schemeClr>
                </a:solidFill>
              </a:rPr>
              <a:t>5</a:t>
            </a:r>
            <a:r>
              <a:rPr lang="en-US" altLang="ko-KR" sz="3000" b="1" spc="-150">
                <a:solidFill>
                  <a:schemeClr val="accent4">
                    <a:lumMod val="50000"/>
                  </a:schemeClr>
                </a:solidFill>
              </a:rPr>
              <a:t>. </a:t>
            </a:r>
            <a:r>
              <a:rPr lang="en-US" altLang="ko-KR" sz="3000" b="1" spc="-150" dirty="0">
                <a:solidFill>
                  <a:schemeClr val="accent4">
                    <a:lumMod val="50000"/>
                  </a:schemeClr>
                </a:solidFill>
              </a:rPr>
              <a:t>NAVER MAP API</a:t>
            </a:r>
            <a:endParaRPr lang="ko-KR" altLang="en-US" sz="3000" b="1" spc="-150" dirty="0">
              <a:solidFill>
                <a:schemeClr val="accent4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BA1376A-1BCE-4C3B-85BD-05D751D6B156}" type="slidenum">
              <a:rPr lang="en-US" altLang="ko-KR" sz="800" spc="-3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14</a:t>
            </a:fld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14" name="KakaoTalk_20211101_212624525">
            <a:hlinkClick r:id="" action="ppaction://media"/>
            <a:extLst>
              <a:ext uri="{FF2B5EF4-FFF2-40B4-BE49-F238E27FC236}">
                <a16:creationId xmlns:a16="http://schemas.microsoft.com/office/drawing/2014/main" id="{F01FFD9F-7624-4BE7-8DCF-32EAAAEBA09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339073" y="1206839"/>
            <a:ext cx="2333625" cy="492313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CA6B7D18-1DA8-47A8-8E1D-43A888B2AA5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17" t="18790" r="23795" b="16242"/>
          <a:stretch/>
        </p:blipFill>
        <p:spPr>
          <a:xfrm>
            <a:off x="1574987" y="1269000"/>
            <a:ext cx="2333625" cy="2160000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27BD112C-1918-473C-98B6-575BFBDE133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4987" y="3705225"/>
            <a:ext cx="2333625" cy="2281869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0A95B61A-2BDA-4284-9891-CD410378421D}"/>
              </a:ext>
            </a:extLst>
          </p:cNvPr>
          <p:cNvSpPr txBox="1"/>
          <p:nvPr/>
        </p:nvSpPr>
        <p:spPr>
          <a:xfrm>
            <a:off x="1750931" y="3817568"/>
            <a:ext cx="10001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</a:rPr>
              <a:t>GPS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6878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584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7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>
            <a:cxnSpLocks/>
          </p:cNvCxnSpPr>
          <p:nvPr/>
        </p:nvCxnSpPr>
        <p:spPr>
          <a:xfrm>
            <a:off x="364803" y="870906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412" y="120212"/>
            <a:ext cx="4937288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3000" b="1" spc="-150" dirty="0">
                <a:solidFill>
                  <a:schemeClr val="accent4">
                    <a:lumMod val="50000"/>
                  </a:schemeClr>
                </a:solidFill>
              </a:rPr>
              <a:t>5</a:t>
            </a:r>
            <a:r>
              <a:rPr lang="en-US" altLang="ko-KR" sz="3000" b="1" spc="-150">
                <a:solidFill>
                  <a:schemeClr val="accent4">
                    <a:lumMod val="50000"/>
                  </a:schemeClr>
                </a:solidFill>
              </a:rPr>
              <a:t>. </a:t>
            </a:r>
            <a:r>
              <a:rPr lang="en-US" altLang="ko-KR" sz="3000" b="1" spc="-150" dirty="0">
                <a:solidFill>
                  <a:schemeClr val="accent4">
                    <a:lumMod val="50000"/>
                  </a:schemeClr>
                </a:solidFill>
              </a:rPr>
              <a:t>REPORT DATA</a:t>
            </a:r>
            <a:endParaRPr lang="ko-KR" altLang="en-US" sz="3000" b="1" spc="-150" dirty="0">
              <a:solidFill>
                <a:schemeClr val="accent4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BA1376A-1BCE-4C3B-85BD-05D751D6B156}" type="slidenum">
              <a:rPr lang="en-US" altLang="ko-KR" sz="800" spc="-3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15</a:t>
            </a:fld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A95B61A-2BDA-4284-9891-CD410378421D}"/>
              </a:ext>
            </a:extLst>
          </p:cNvPr>
          <p:cNvSpPr txBox="1"/>
          <p:nvPr/>
        </p:nvSpPr>
        <p:spPr>
          <a:xfrm>
            <a:off x="1750931" y="3817568"/>
            <a:ext cx="10001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</a:rPr>
              <a:t>GPS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5AE2F4E-043E-40D4-AA7E-D1684515A4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0533" y="1274038"/>
            <a:ext cx="4620270" cy="508706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A34E8D8-EE61-462E-A54F-C9EE2E8DA744}"/>
              </a:ext>
            </a:extLst>
          </p:cNvPr>
          <p:cNvSpPr/>
          <p:nvPr/>
        </p:nvSpPr>
        <p:spPr>
          <a:xfrm>
            <a:off x="5219700" y="5829300"/>
            <a:ext cx="1323975" cy="195894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399EA78-509D-421F-93E6-C31C8AC5FD8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522" y="1161369"/>
            <a:ext cx="2564941" cy="5415711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86B2D1EB-B471-4D81-876A-710C2A126660}"/>
              </a:ext>
            </a:extLst>
          </p:cNvPr>
          <p:cNvSpPr/>
          <p:nvPr/>
        </p:nvSpPr>
        <p:spPr>
          <a:xfrm>
            <a:off x="5219699" y="4402343"/>
            <a:ext cx="1323975" cy="195894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35A577F-90AC-4D3E-AD3A-102E3EB25383}"/>
              </a:ext>
            </a:extLst>
          </p:cNvPr>
          <p:cNvSpPr/>
          <p:nvPr/>
        </p:nvSpPr>
        <p:spPr>
          <a:xfrm>
            <a:off x="5206999" y="2967577"/>
            <a:ext cx="1323975" cy="195894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FD0139D-7836-429B-A8B0-22F8B94C562A}"/>
              </a:ext>
            </a:extLst>
          </p:cNvPr>
          <p:cNvSpPr/>
          <p:nvPr/>
        </p:nvSpPr>
        <p:spPr>
          <a:xfrm>
            <a:off x="5215469" y="1528252"/>
            <a:ext cx="1323975" cy="195894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3814DB4-394D-4C7D-B753-7A27A6D6277A}"/>
              </a:ext>
            </a:extLst>
          </p:cNvPr>
          <p:cNvSpPr/>
          <p:nvPr/>
        </p:nvSpPr>
        <p:spPr>
          <a:xfrm flipV="1">
            <a:off x="5758393" y="1773099"/>
            <a:ext cx="238125" cy="1533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8335CA1-83E5-4F86-8B1C-7849171630A9}"/>
              </a:ext>
            </a:extLst>
          </p:cNvPr>
          <p:cNvSpPr/>
          <p:nvPr/>
        </p:nvSpPr>
        <p:spPr>
          <a:xfrm flipV="1">
            <a:off x="5767918" y="1972863"/>
            <a:ext cx="238125" cy="1533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C7964C3-6F55-40A0-80D5-8C4FF6C9DDBB}"/>
              </a:ext>
            </a:extLst>
          </p:cNvPr>
          <p:cNvSpPr/>
          <p:nvPr/>
        </p:nvSpPr>
        <p:spPr>
          <a:xfrm flipV="1">
            <a:off x="5741456" y="3203712"/>
            <a:ext cx="238125" cy="1533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B9BC57C-7109-4300-B083-A0E7168D8FD0}"/>
              </a:ext>
            </a:extLst>
          </p:cNvPr>
          <p:cNvSpPr/>
          <p:nvPr/>
        </p:nvSpPr>
        <p:spPr>
          <a:xfrm flipV="1">
            <a:off x="5795427" y="3406479"/>
            <a:ext cx="238125" cy="1533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851B1652-240E-43A4-8C1A-CD3C4823DB6C}"/>
              </a:ext>
            </a:extLst>
          </p:cNvPr>
          <p:cNvSpPr/>
          <p:nvPr/>
        </p:nvSpPr>
        <p:spPr>
          <a:xfrm flipV="1">
            <a:off x="5771610" y="4632753"/>
            <a:ext cx="238125" cy="1533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4FF85C7E-A729-44FC-83DE-BD0A7473236D}"/>
              </a:ext>
            </a:extLst>
          </p:cNvPr>
          <p:cNvSpPr/>
          <p:nvPr/>
        </p:nvSpPr>
        <p:spPr>
          <a:xfrm flipV="1">
            <a:off x="5750984" y="4834610"/>
            <a:ext cx="238125" cy="1533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90748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>
            <a:cxnSpLocks/>
          </p:cNvCxnSpPr>
          <p:nvPr/>
        </p:nvCxnSpPr>
        <p:spPr>
          <a:xfrm>
            <a:off x="364803" y="870906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412" y="120212"/>
            <a:ext cx="4937288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3000" b="1" spc="-150" dirty="0">
                <a:solidFill>
                  <a:schemeClr val="accent4">
                    <a:lumMod val="50000"/>
                  </a:schemeClr>
                </a:solidFill>
              </a:rPr>
              <a:t>5. DESIGN</a:t>
            </a:r>
            <a:endParaRPr lang="ko-KR" altLang="en-US" sz="3000" b="1" spc="-150" dirty="0">
              <a:solidFill>
                <a:schemeClr val="accent4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BA1376A-1BCE-4C3B-85BD-05D751D6B156}" type="slidenum">
              <a:rPr lang="en-US" altLang="ko-KR" sz="800" spc="-3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16</a:t>
            </a:fld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EDE297B-BC8F-4763-99F5-FA83DAA8179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803" y="1050604"/>
            <a:ext cx="2392892" cy="4680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F1593F3-B8AC-4A21-BAB0-47543D8943E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9553" y="1040675"/>
            <a:ext cx="2216500" cy="46800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CBE75BD-535D-4E99-999D-C52E3D30085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4303" y="1050604"/>
            <a:ext cx="2216500" cy="4680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F6D5FCA-B4D0-449D-BF78-69613C16F754}"/>
              </a:ext>
            </a:extLst>
          </p:cNvPr>
          <p:cNvSpPr txBox="1"/>
          <p:nvPr/>
        </p:nvSpPr>
        <p:spPr>
          <a:xfrm>
            <a:off x="484392" y="5890442"/>
            <a:ext cx="2543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LOADING_ACTIVITY</a:t>
            </a:r>
            <a:endParaRPr lang="ko-KR" altLang="en-US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DA2016B-59A0-42B2-8E03-E64FB4E7935A}"/>
              </a:ext>
            </a:extLst>
          </p:cNvPr>
          <p:cNvSpPr txBox="1"/>
          <p:nvPr/>
        </p:nvSpPr>
        <p:spPr>
          <a:xfrm>
            <a:off x="3620066" y="5890442"/>
            <a:ext cx="2379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LOGIN_ACTIVITY</a:t>
            </a:r>
            <a:endParaRPr lang="ko-KR" altLang="en-US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9441345-0B1F-426F-9A7D-E7A1855446FD}"/>
              </a:ext>
            </a:extLst>
          </p:cNvPr>
          <p:cNvSpPr txBox="1"/>
          <p:nvPr/>
        </p:nvSpPr>
        <p:spPr>
          <a:xfrm>
            <a:off x="6716228" y="5890442"/>
            <a:ext cx="2379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HOME_ACTIVITY</a:t>
            </a:r>
            <a:endParaRPr lang="ko-KR" altLang="en-US" b="1" dirty="0"/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7BFB1436-3524-49DB-A8AD-DF24BE2D7F47}"/>
              </a:ext>
            </a:extLst>
          </p:cNvPr>
          <p:cNvSpPr/>
          <p:nvPr/>
        </p:nvSpPr>
        <p:spPr>
          <a:xfrm>
            <a:off x="2669485" y="3205938"/>
            <a:ext cx="878278" cy="36933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화살표: 오른쪽 24">
            <a:extLst>
              <a:ext uri="{FF2B5EF4-FFF2-40B4-BE49-F238E27FC236}">
                <a16:creationId xmlns:a16="http://schemas.microsoft.com/office/drawing/2014/main" id="{1F0E9FC8-7F76-4EA1-B0A4-28BBC3DDBAF8}"/>
              </a:ext>
            </a:extLst>
          </p:cNvPr>
          <p:cNvSpPr/>
          <p:nvPr/>
        </p:nvSpPr>
        <p:spPr>
          <a:xfrm>
            <a:off x="5607090" y="3196009"/>
            <a:ext cx="878278" cy="36933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94141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755BFE48-8E5D-410E-A7E8-6CAE912682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424" y="1314378"/>
            <a:ext cx="2621559" cy="463250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0171B456-8489-46A9-9334-FDF964278D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6904" y="1314378"/>
            <a:ext cx="1579417" cy="3347422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085109E2-E193-4462-9360-F92AA29176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5082" y="895810"/>
            <a:ext cx="3610479" cy="5572903"/>
          </a:xfrm>
          <a:prstGeom prst="rect">
            <a:avLst/>
          </a:prstGeom>
        </p:spPr>
      </p:pic>
      <p:cxnSp>
        <p:nvCxnSpPr>
          <p:cNvPr id="28" name="연결선: 꺾임 27">
            <a:extLst>
              <a:ext uri="{FF2B5EF4-FFF2-40B4-BE49-F238E27FC236}">
                <a16:creationId xmlns:a16="http://schemas.microsoft.com/office/drawing/2014/main" id="{C0341A9A-F034-4622-A8F3-DC25832EDE4A}"/>
              </a:ext>
            </a:extLst>
          </p:cNvPr>
          <p:cNvCxnSpPr/>
          <p:nvPr/>
        </p:nvCxnSpPr>
        <p:spPr>
          <a:xfrm>
            <a:off x="4412609" y="1921079"/>
            <a:ext cx="1426129" cy="1233182"/>
          </a:xfrm>
          <a:prstGeom prst="bentConnector3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" name="연결선: 꺾임 29">
            <a:extLst>
              <a:ext uri="{FF2B5EF4-FFF2-40B4-BE49-F238E27FC236}">
                <a16:creationId xmlns:a16="http://schemas.microsoft.com/office/drawing/2014/main" id="{27A02543-9F7D-4AA5-9779-C3AF2E8EDFD4}"/>
              </a:ext>
            </a:extLst>
          </p:cNvPr>
          <p:cNvCxnSpPr/>
          <p:nvPr/>
        </p:nvCxnSpPr>
        <p:spPr>
          <a:xfrm rot="16200000" flipH="1">
            <a:off x="3926048" y="2525086"/>
            <a:ext cx="2441196" cy="1501630"/>
          </a:xfrm>
          <a:prstGeom prst="bentConnector3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412D38AC-C634-47D6-A91A-332A6C07CF71}"/>
              </a:ext>
            </a:extLst>
          </p:cNvPr>
          <p:cNvCxnSpPr/>
          <p:nvPr/>
        </p:nvCxnSpPr>
        <p:spPr>
          <a:xfrm flipH="1">
            <a:off x="4303552" y="2055302"/>
            <a:ext cx="92279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3" name="제목 1">
            <a:extLst>
              <a:ext uri="{FF2B5EF4-FFF2-40B4-BE49-F238E27FC236}">
                <a16:creationId xmlns:a16="http://schemas.microsoft.com/office/drawing/2014/main" id="{E249FE7A-06E9-4EB0-8D09-8E9CF354D828}"/>
              </a:ext>
            </a:extLst>
          </p:cNvPr>
          <p:cNvSpPr txBox="1">
            <a:spLocks/>
          </p:cNvSpPr>
          <p:nvPr/>
        </p:nvSpPr>
        <p:spPr>
          <a:xfrm>
            <a:off x="282412" y="220818"/>
            <a:ext cx="4937288" cy="5809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cs typeface="+mj-cs"/>
              </a:defRPr>
            </a:lvl1pPr>
          </a:lstStyle>
          <a:p>
            <a:pPr algn="l"/>
            <a:r>
              <a:rPr lang="en-US" altLang="ko-KR" sz="3000" b="1" spc="-150" dirty="0">
                <a:solidFill>
                  <a:schemeClr val="accent4">
                    <a:lumMod val="50000"/>
                  </a:schemeClr>
                </a:solidFill>
              </a:rPr>
              <a:t>6. </a:t>
            </a:r>
            <a:r>
              <a:rPr lang="ko-KR" altLang="en-US" sz="3000" b="1" spc="-150" dirty="0">
                <a:solidFill>
                  <a:schemeClr val="accent4">
                    <a:lumMod val="50000"/>
                  </a:schemeClr>
                </a:solidFill>
              </a:rPr>
              <a:t>코로나 정보 </a:t>
            </a:r>
            <a:r>
              <a:rPr lang="en-US" altLang="ko-KR" sz="3000" b="1" spc="-150" dirty="0">
                <a:solidFill>
                  <a:schemeClr val="accent4">
                    <a:lumMod val="50000"/>
                  </a:schemeClr>
                </a:solidFill>
              </a:rPr>
              <a:t>View</a:t>
            </a:r>
            <a:endParaRPr lang="ko-KR" altLang="en-US" sz="30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A1210354-A982-42AD-980F-AD59368D0719}"/>
              </a:ext>
            </a:extLst>
          </p:cNvPr>
          <p:cNvCxnSpPr>
            <a:cxnSpLocks/>
          </p:cNvCxnSpPr>
          <p:nvPr/>
        </p:nvCxnSpPr>
        <p:spPr>
          <a:xfrm>
            <a:off x="364803" y="870906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53107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F956281-FB9B-4373-8F5F-32F45EE3A6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9907" y="3609085"/>
            <a:ext cx="3219899" cy="857370"/>
          </a:xfrm>
          <a:prstGeom prst="rect">
            <a:avLst/>
          </a:prstGeom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5C3286B1-BC27-4FD6-A2D8-1A21DD518CB4}"/>
              </a:ext>
            </a:extLst>
          </p:cNvPr>
          <p:cNvCxnSpPr>
            <a:cxnSpLocks/>
          </p:cNvCxnSpPr>
          <p:nvPr/>
        </p:nvCxnSpPr>
        <p:spPr>
          <a:xfrm>
            <a:off x="364803" y="870906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제목 1">
            <a:extLst>
              <a:ext uri="{FF2B5EF4-FFF2-40B4-BE49-F238E27FC236}">
                <a16:creationId xmlns:a16="http://schemas.microsoft.com/office/drawing/2014/main" id="{2BA67F5A-B49A-48F8-A1E4-668F5941935B}"/>
              </a:ext>
            </a:extLst>
          </p:cNvPr>
          <p:cNvSpPr txBox="1">
            <a:spLocks/>
          </p:cNvSpPr>
          <p:nvPr/>
        </p:nvSpPr>
        <p:spPr>
          <a:xfrm>
            <a:off x="282412" y="220818"/>
            <a:ext cx="4937288" cy="5809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cs typeface="+mj-cs"/>
              </a:defRPr>
            </a:lvl1pPr>
          </a:lstStyle>
          <a:p>
            <a:pPr algn="l"/>
            <a:r>
              <a:rPr lang="en-US" altLang="ko-KR" sz="3000" b="1" spc="-150" dirty="0">
                <a:solidFill>
                  <a:schemeClr val="accent4">
                    <a:lumMod val="50000"/>
                  </a:schemeClr>
                </a:solidFill>
              </a:rPr>
              <a:t>6. </a:t>
            </a:r>
            <a:r>
              <a:rPr lang="ko-KR" altLang="en-US" sz="3000" b="1" spc="-150" dirty="0">
                <a:solidFill>
                  <a:schemeClr val="accent4">
                    <a:lumMod val="50000"/>
                  </a:schemeClr>
                </a:solidFill>
              </a:rPr>
              <a:t>신고리스트 </a:t>
            </a:r>
            <a:r>
              <a:rPr lang="en-US" altLang="ko-KR" sz="3000" b="1" spc="-150" dirty="0">
                <a:solidFill>
                  <a:schemeClr val="accent4">
                    <a:lumMod val="50000"/>
                  </a:schemeClr>
                </a:solidFill>
              </a:rPr>
              <a:t>View</a:t>
            </a:r>
            <a:endParaRPr lang="ko-KR" altLang="en-US" sz="30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16CA6332-3365-43B8-81AC-C5E5E68205C2}"/>
              </a:ext>
            </a:extLst>
          </p:cNvPr>
          <p:cNvSpPr/>
          <p:nvPr/>
        </p:nvSpPr>
        <p:spPr>
          <a:xfrm>
            <a:off x="5071144" y="2508309"/>
            <a:ext cx="2877424" cy="5284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관리자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2F12A5BC-3D46-4D2F-9D68-0BC97546C962}"/>
              </a:ext>
            </a:extLst>
          </p:cNvPr>
          <p:cNvSpPr/>
          <p:nvPr/>
        </p:nvSpPr>
        <p:spPr>
          <a:xfrm>
            <a:off x="595050" y="2508309"/>
            <a:ext cx="2877424" cy="5284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사용자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175130C-155B-433F-A898-7820C3ED76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444" y="3609085"/>
            <a:ext cx="3124636" cy="847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117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7FE352BA-AF83-4D82-A24E-0166AB9A6E3A}"/>
              </a:ext>
            </a:extLst>
          </p:cNvPr>
          <p:cNvSpPr txBox="1">
            <a:spLocks/>
          </p:cNvSpPr>
          <p:nvPr/>
        </p:nvSpPr>
        <p:spPr>
          <a:xfrm>
            <a:off x="282412" y="220818"/>
            <a:ext cx="4937288" cy="5809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cs typeface="+mj-cs"/>
              </a:defRPr>
            </a:lvl1pPr>
          </a:lstStyle>
          <a:p>
            <a:pPr algn="l"/>
            <a:r>
              <a:rPr lang="en-US" altLang="ko-KR" sz="3000" b="1" spc="-150" dirty="0">
                <a:solidFill>
                  <a:schemeClr val="accent4">
                    <a:lumMod val="50000"/>
                  </a:schemeClr>
                </a:solidFill>
              </a:rPr>
              <a:t>6. </a:t>
            </a:r>
            <a:r>
              <a:rPr lang="ko-KR" altLang="en-US" sz="3000" b="1" spc="-150" dirty="0">
                <a:solidFill>
                  <a:schemeClr val="accent4">
                    <a:lumMod val="50000"/>
                  </a:schemeClr>
                </a:solidFill>
              </a:rPr>
              <a:t>사용자 보기용 신고리스트</a:t>
            </a:r>
            <a:r>
              <a:rPr lang="en-US" altLang="ko-KR" sz="3000" b="1" spc="-150" dirty="0">
                <a:solidFill>
                  <a:schemeClr val="accent4">
                    <a:lumMod val="50000"/>
                  </a:schemeClr>
                </a:solidFill>
              </a:rPr>
              <a:t>1</a:t>
            </a:r>
            <a:endParaRPr lang="ko-KR" altLang="en-US" sz="30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FB3D2DE-5048-4242-A0ED-3F705B50947D}"/>
              </a:ext>
            </a:extLst>
          </p:cNvPr>
          <p:cNvCxnSpPr>
            <a:cxnSpLocks/>
          </p:cNvCxnSpPr>
          <p:nvPr/>
        </p:nvCxnSpPr>
        <p:spPr>
          <a:xfrm>
            <a:off x="364803" y="870906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AFDF6191-B24E-49EF-B1BD-76D368FCDA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803" y="940069"/>
            <a:ext cx="2733127" cy="551945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862B144-2342-4BEA-8B82-ACBF14AC76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6963" y="3429000"/>
            <a:ext cx="4326327" cy="238885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D8321C5-7DB5-4782-9407-F45B69B131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7930" y="1288068"/>
            <a:ext cx="5847126" cy="1182719"/>
          </a:xfrm>
          <a:prstGeom prst="rect">
            <a:avLst/>
          </a:prstGeom>
        </p:spPr>
      </p:pic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80866BBB-D42C-4CC4-ACEA-17B199DA9B24}"/>
              </a:ext>
            </a:extLst>
          </p:cNvPr>
          <p:cNvCxnSpPr/>
          <p:nvPr/>
        </p:nvCxnSpPr>
        <p:spPr>
          <a:xfrm>
            <a:off x="4194490" y="1969660"/>
            <a:ext cx="855677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31D52450-6CA2-4BAB-824C-822AFE0D50BA}"/>
              </a:ext>
            </a:extLst>
          </p:cNvPr>
          <p:cNvCxnSpPr/>
          <p:nvPr/>
        </p:nvCxnSpPr>
        <p:spPr>
          <a:xfrm>
            <a:off x="4364023" y="3783080"/>
            <a:ext cx="855677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61781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부제목 2"/>
          <p:cNvSpPr txBox="1">
            <a:spLocks/>
          </p:cNvSpPr>
          <p:nvPr/>
        </p:nvSpPr>
        <p:spPr>
          <a:xfrm>
            <a:off x="255952" y="1765785"/>
            <a:ext cx="5173304" cy="47149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33375" indent="-333375">
              <a:lnSpc>
                <a:spcPct val="175000"/>
              </a:lnSpc>
              <a:buFont typeface="+mj-lt"/>
              <a:buAutoNum type="arabicPeriod"/>
            </a:pPr>
            <a:r>
              <a:rPr lang="ko-KR" altLang="en-US" sz="1600" b="1" spc="-5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주제 소개</a:t>
            </a:r>
            <a:endParaRPr lang="en-US" altLang="ko-KR" sz="1600" b="1" spc="-5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333375" indent="-333375">
              <a:lnSpc>
                <a:spcPct val="175000"/>
              </a:lnSpc>
              <a:buFont typeface="+mj-lt"/>
              <a:buAutoNum type="arabicPeriod"/>
            </a:pPr>
            <a:r>
              <a:rPr lang="ko-KR" altLang="en-US" sz="1600" b="1" spc="-5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역할 분담</a:t>
            </a:r>
            <a:endParaRPr lang="en-US" altLang="ko-KR" sz="1600" b="1" spc="-5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333375" indent="-333375">
              <a:lnSpc>
                <a:spcPct val="175000"/>
              </a:lnSpc>
              <a:buFont typeface="+mj-lt"/>
              <a:buAutoNum type="arabicPeriod"/>
            </a:pPr>
            <a:r>
              <a:rPr lang="ko-KR" altLang="en-US" sz="1600" b="1" spc="-5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시스템 구조</a:t>
            </a:r>
            <a:endParaRPr lang="en-US" altLang="ko-KR" sz="1600" b="1" spc="-5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333375" indent="-333375">
              <a:lnSpc>
                <a:spcPct val="175000"/>
              </a:lnSpc>
              <a:buFont typeface="+mj-lt"/>
              <a:buAutoNum type="arabicPeriod"/>
            </a:pPr>
            <a:r>
              <a:rPr lang="ko-KR" altLang="en-US" sz="1600" b="1" spc="-5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로그인 및 코로나</a:t>
            </a:r>
            <a:r>
              <a:rPr lang="en-US" altLang="ko-KR" sz="1600" b="1" spc="-5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API</a:t>
            </a:r>
          </a:p>
          <a:p>
            <a:pPr marL="333375" indent="-333375">
              <a:lnSpc>
                <a:spcPct val="175000"/>
              </a:lnSpc>
              <a:buFont typeface="+mj-lt"/>
              <a:buAutoNum type="arabicPeriod"/>
            </a:pPr>
            <a:r>
              <a:rPr lang="en-US" altLang="ko-KR" sz="1600" b="1" spc="-5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Firebase</a:t>
            </a:r>
            <a:r>
              <a:rPr lang="ko-KR" altLang="en-US" sz="1600" b="1" spc="-5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600" b="1" spc="-5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DB</a:t>
            </a:r>
            <a:r>
              <a:rPr lang="ko-KR" altLang="en-US" sz="1600" b="1" spc="-5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 및 네이버 </a:t>
            </a:r>
            <a:r>
              <a:rPr lang="en-US" altLang="ko-KR" sz="1600" b="1" spc="-5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API</a:t>
            </a:r>
          </a:p>
          <a:p>
            <a:pPr marL="333375" indent="-333375">
              <a:lnSpc>
                <a:spcPct val="175000"/>
              </a:lnSpc>
              <a:buFont typeface="+mj-lt"/>
              <a:buAutoNum type="arabicPeriod"/>
            </a:pPr>
            <a:r>
              <a:rPr lang="ko-KR" altLang="en-US" sz="1600" b="1" spc="-5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신고리스트</a:t>
            </a:r>
            <a:endParaRPr lang="en-US" altLang="ko-KR" sz="1600" b="1" spc="-5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333375" indent="-333375">
              <a:lnSpc>
                <a:spcPct val="175000"/>
              </a:lnSpc>
              <a:buFont typeface="+mj-lt"/>
              <a:buAutoNum type="arabicPeriod"/>
            </a:pPr>
            <a:r>
              <a:rPr lang="ko-KR" altLang="en-US" sz="1600" b="1" spc="-5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모델 개발</a:t>
            </a:r>
            <a:endParaRPr lang="en-US" altLang="ko-KR" sz="1600" b="1" spc="-5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333375" indent="-333375">
              <a:lnSpc>
                <a:spcPct val="175000"/>
              </a:lnSpc>
              <a:buFont typeface="+mj-lt"/>
              <a:buAutoNum type="arabicPeriod"/>
            </a:pPr>
            <a:endParaRPr lang="en-US" altLang="ko-KR" sz="1600" b="1" spc="-5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26" name="직선 연결선 25"/>
          <p:cNvCxnSpPr/>
          <p:nvPr/>
        </p:nvCxnSpPr>
        <p:spPr>
          <a:xfrm flipV="1">
            <a:off x="366713" y="2279494"/>
            <a:ext cx="2481132" cy="2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 flipV="1">
            <a:off x="364474" y="3131226"/>
            <a:ext cx="2481132" cy="2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 flipV="1">
            <a:off x="364474" y="3557092"/>
            <a:ext cx="2481132" cy="2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 flipV="1">
            <a:off x="364474" y="2705360"/>
            <a:ext cx="2481132" cy="2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V="1">
            <a:off x="366713" y="1851983"/>
            <a:ext cx="2481132" cy="2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제목 11"/>
          <p:cNvSpPr>
            <a:spLocks noGrp="1"/>
          </p:cNvSpPr>
          <p:nvPr>
            <p:ph type="title"/>
          </p:nvPr>
        </p:nvSpPr>
        <p:spPr>
          <a:xfrm>
            <a:off x="243848" y="152400"/>
            <a:ext cx="8531851" cy="884238"/>
          </a:xfrm>
        </p:spPr>
        <p:txBody>
          <a:bodyPr/>
          <a:lstStyle/>
          <a:p>
            <a:pPr algn="l"/>
            <a:r>
              <a:rPr lang="ko-KR" altLang="en-US" sz="2800" b="1">
                <a:solidFill>
                  <a:srgbClr val="1D314E"/>
                </a:solidFill>
              </a:rPr>
              <a:t>목차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BA809BE4-566E-48CD-82D9-3BE64F5EFDEB}"/>
              </a:ext>
            </a:extLst>
          </p:cNvPr>
          <p:cNvCxnSpPr/>
          <p:nvPr/>
        </p:nvCxnSpPr>
        <p:spPr>
          <a:xfrm flipV="1">
            <a:off x="361472" y="3952582"/>
            <a:ext cx="2481132" cy="2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EACB8A3-9C79-4E7D-B0D9-F3739E401ABF}"/>
              </a:ext>
            </a:extLst>
          </p:cNvPr>
          <p:cNvCxnSpPr/>
          <p:nvPr/>
        </p:nvCxnSpPr>
        <p:spPr>
          <a:xfrm flipV="1">
            <a:off x="361472" y="4379314"/>
            <a:ext cx="2481132" cy="2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77CD525-BF95-4CDA-8E5B-5F401E39A1E5}"/>
              </a:ext>
            </a:extLst>
          </p:cNvPr>
          <p:cNvCxnSpPr>
            <a:cxnSpLocks/>
          </p:cNvCxnSpPr>
          <p:nvPr/>
        </p:nvCxnSpPr>
        <p:spPr>
          <a:xfrm>
            <a:off x="364803" y="870906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제목 1">
            <a:extLst>
              <a:ext uri="{FF2B5EF4-FFF2-40B4-BE49-F238E27FC236}">
                <a16:creationId xmlns:a16="http://schemas.microsoft.com/office/drawing/2014/main" id="{C3E32772-2F33-49CE-965F-A6D3C2B9733B}"/>
              </a:ext>
            </a:extLst>
          </p:cNvPr>
          <p:cNvSpPr txBox="1">
            <a:spLocks/>
          </p:cNvSpPr>
          <p:nvPr/>
        </p:nvSpPr>
        <p:spPr>
          <a:xfrm>
            <a:off x="282412" y="220818"/>
            <a:ext cx="4937288" cy="5809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cs typeface="+mj-cs"/>
              </a:defRPr>
            </a:lvl1pPr>
          </a:lstStyle>
          <a:p>
            <a:pPr algn="l"/>
            <a:r>
              <a:rPr lang="en-US" altLang="ko-KR" sz="3000" b="1" spc="-150" dirty="0">
                <a:solidFill>
                  <a:schemeClr val="accent4">
                    <a:lumMod val="50000"/>
                  </a:schemeClr>
                </a:solidFill>
              </a:rPr>
              <a:t>6. </a:t>
            </a:r>
            <a:r>
              <a:rPr lang="ko-KR" altLang="en-US" sz="3000" b="1" spc="-150" dirty="0">
                <a:solidFill>
                  <a:schemeClr val="accent4">
                    <a:lumMod val="50000"/>
                  </a:schemeClr>
                </a:solidFill>
              </a:rPr>
              <a:t>사용자 보기용 신고리스트</a:t>
            </a:r>
            <a:r>
              <a:rPr lang="en-US" altLang="ko-KR" sz="3000" b="1" spc="-150" dirty="0">
                <a:solidFill>
                  <a:schemeClr val="accent4">
                    <a:lumMod val="50000"/>
                  </a:schemeClr>
                </a:solidFill>
              </a:rPr>
              <a:t>2</a:t>
            </a:r>
            <a:endParaRPr lang="ko-KR" altLang="en-US" sz="30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8308C08-2137-4F30-9BFA-FFE069028E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531" y="1836085"/>
            <a:ext cx="1577561" cy="318582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9979CB6-9709-48D7-8ED1-B231C7B7D9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8258" y="1184043"/>
            <a:ext cx="5495628" cy="257422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0FCD1CB-EB27-434F-A44A-9078DA841A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7930" y="3965025"/>
            <a:ext cx="5924539" cy="1341656"/>
          </a:xfrm>
          <a:prstGeom prst="rect">
            <a:avLst/>
          </a:prstGeom>
        </p:spPr>
      </p:pic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9AE93F9A-50DD-4F27-AAB7-9A3B12C52ABF}"/>
              </a:ext>
            </a:extLst>
          </p:cNvPr>
          <p:cNvCxnSpPr/>
          <p:nvPr/>
        </p:nvCxnSpPr>
        <p:spPr>
          <a:xfrm>
            <a:off x="4144156" y="1541821"/>
            <a:ext cx="855677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6" name="그림 15">
            <a:extLst>
              <a:ext uri="{FF2B5EF4-FFF2-40B4-BE49-F238E27FC236}">
                <a16:creationId xmlns:a16="http://schemas.microsoft.com/office/drawing/2014/main" id="{10811766-9E01-41CE-ADC8-B4BBB1CDB0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4362" y="1836084"/>
            <a:ext cx="1543896" cy="3185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1261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1EBA9CE1-9068-42FD-AF1A-FB7E49C2650F}"/>
              </a:ext>
            </a:extLst>
          </p:cNvPr>
          <p:cNvSpPr txBox="1">
            <a:spLocks/>
          </p:cNvSpPr>
          <p:nvPr/>
        </p:nvSpPr>
        <p:spPr>
          <a:xfrm>
            <a:off x="282412" y="220818"/>
            <a:ext cx="4937288" cy="5809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cs typeface="+mj-cs"/>
              </a:defRPr>
            </a:lvl1pPr>
          </a:lstStyle>
          <a:p>
            <a:pPr algn="l"/>
            <a:r>
              <a:rPr lang="en-US" altLang="ko-KR" sz="3000" b="1" spc="-150" dirty="0">
                <a:solidFill>
                  <a:schemeClr val="accent4">
                    <a:lumMod val="50000"/>
                  </a:schemeClr>
                </a:solidFill>
              </a:rPr>
              <a:t>6. </a:t>
            </a:r>
            <a:r>
              <a:rPr lang="ko-KR" altLang="en-US" sz="3000" b="1" spc="-150" dirty="0">
                <a:solidFill>
                  <a:schemeClr val="accent4">
                    <a:lumMod val="50000"/>
                  </a:schemeClr>
                </a:solidFill>
              </a:rPr>
              <a:t>관리자 보기용 신고리스트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6BBEF1E-3298-4CDB-A110-B9B2856F74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183" y="1806455"/>
            <a:ext cx="1585422" cy="274038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BC91F54-7DCB-436A-8916-39740FE92B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8073" y="1806455"/>
            <a:ext cx="1566350" cy="2740380"/>
          </a:xfrm>
          <a:prstGeom prst="rect">
            <a:avLst/>
          </a:prstGeom>
        </p:spPr>
      </p:pic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3A51D5AF-E9B5-466F-B593-CCEB070BEDA4}"/>
              </a:ext>
            </a:extLst>
          </p:cNvPr>
          <p:cNvSpPr/>
          <p:nvPr/>
        </p:nvSpPr>
        <p:spPr>
          <a:xfrm>
            <a:off x="1994937" y="2886182"/>
            <a:ext cx="528506" cy="580926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83074E94-1BF6-4BD1-8BA9-DEDC5E6685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9053" y="1368673"/>
            <a:ext cx="4764947" cy="4331646"/>
          </a:xfrm>
          <a:prstGeom prst="rect">
            <a:avLst/>
          </a:prstGeom>
        </p:spPr>
      </p:pic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DB016A8D-E483-4EE2-BB1C-FDE976EB0CC7}"/>
              </a:ext>
            </a:extLst>
          </p:cNvPr>
          <p:cNvCxnSpPr>
            <a:cxnSpLocks/>
          </p:cNvCxnSpPr>
          <p:nvPr/>
        </p:nvCxnSpPr>
        <p:spPr>
          <a:xfrm>
            <a:off x="364803" y="870906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6588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>
            <a:cxnSpLocks/>
          </p:cNvCxnSpPr>
          <p:nvPr/>
        </p:nvCxnSpPr>
        <p:spPr>
          <a:xfrm>
            <a:off x="364803" y="870906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412" y="120212"/>
            <a:ext cx="2195317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3000" b="1" spc="-150" dirty="0">
                <a:solidFill>
                  <a:schemeClr val="accent4">
                    <a:lumMod val="50000"/>
                  </a:schemeClr>
                </a:solidFill>
              </a:rPr>
              <a:t>7. MODEL</a:t>
            </a:r>
            <a:endParaRPr lang="ko-KR" altLang="en-US" sz="3000" b="1" spc="-150" dirty="0">
              <a:solidFill>
                <a:schemeClr val="accent4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BA1376A-1BCE-4C3B-85BD-05D751D6B156}" type="slidenum">
              <a:rPr lang="en-US" altLang="ko-KR" sz="800" spc="-3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22</a:t>
            </a:fld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5D720822-8C85-4CD0-AC64-E5AECF329AF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411" y="1251046"/>
            <a:ext cx="3384731" cy="179742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3215B2E-42B8-47C5-B10B-2580CC41F5BE}"/>
              </a:ext>
            </a:extLst>
          </p:cNvPr>
          <p:cNvSpPr txBox="1"/>
          <p:nvPr/>
        </p:nvSpPr>
        <p:spPr>
          <a:xfrm>
            <a:off x="1001857" y="3106624"/>
            <a:ext cx="1945838" cy="6439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rgbClr val="FF0000"/>
                </a:solidFill>
              </a:rPr>
              <a:t>v4 tiny</a:t>
            </a:r>
            <a:endParaRPr lang="ko-KR" altLang="en-US" sz="3600" b="1" dirty="0">
              <a:solidFill>
                <a:srgbClr val="FF0000"/>
              </a:solidFill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E643DDAB-9678-4806-9ADF-B17A089D9CE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79" t="26303" r="4245" b="17687"/>
          <a:stretch/>
        </p:blipFill>
        <p:spPr>
          <a:xfrm>
            <a:off x="3323064" y="3394156"/>
            <a:ext cx="5362129" cy="3093076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3B8265E4-D0FE-4F3B-B06D-6573319C2A63}"/>
              </a:ext>
            </a:extLst>
          </p:cNvPr>
          <p:cNvSpPr txBox="1"/>
          <p:nvPr/>
        </p:nvSpPr>
        <p:spPr>
          <a:xfrm>
            <a:off x="4654024" y="2943362"/>
            <a:ext cx="24548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/>
              <a:t>training_result</a:t>
            </a:r>
            <a:endParaRPr lang="ko-KR" altLang="en-US" sz="2400" b="1" dirty="0"/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F5D356E6-E0AE-4C26-9D49-39E1FF3F3A0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16" r="10561"/>
          <a:stretch/>
        </p:blipFill>
        <p:spPr>
          <a:xfrm>
            <a:off x="3930000" y="1192702"/>
            <a:ext cx="3902926" cy="1741222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B9B6EB42-473D-4681-BE58-687A61B840F6}"/>
              </a:ext>
            </a:extLst>
          </p:cNvPr>
          <p:cNvSpPr txBox="1"/>
          <p:nvPr/>
        </p:nvSpPr>
        <p:spPr>
          <a:xfrm>
            <a:off x="830871" y="3750598"/>
            <a:ext cx="21168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/>
              <a:t>single stage</a:t>
            </a:r>
          </a:p>
          <a:p>
            <a:pPr algn="ctr"/>
            <a:r>
              <a:rPr lang="en-US" altLang="ko-KR" sz="1600" b="1" dirty="0"/>
              <a:t>detector</a:t>
            </a:r>
            <a:endParaRPr lang="ko-KR" altLang="en-US" sz="1600" b="1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1E22B91-A0A1-4EA6-9AEF-C751BF22F457}"/>
              </a:ext>
            </a:extLst>
          </p:cNvPr>
          <p:cNvSpPr txBox="1"/>
          <p:nvPr/>
        </p:nvSpPr>
        <p:spPr>
          <a:xfrm>
            <a:off x="282411" y="5964012"/>
            <a:ext cx="18620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* YOLO :</a:t>
            </a:r>
          </a:p>
          <a:p>
            <a:r>
              <a:rPr lang="en-US" altLang="ko-KR" sz="1400" dirty="0"/>
              <a:t>You Only Look Once</a:t>
            </a:r>
            <a:endParaRPr lang="ko-KR" altLang="en-US" sz="1400" dirty="0"/>
          </a:p>
        </p:txBody>
      </p:sp>
      <p:pic>
        <p:nvPicPr>
          <p:cNvPr id="46" name="그림 45">
            <a:extLst>
              <a:ext uri="{FF2B5EF4-FFF2-40B4-BE49-F238E27FC236}">
                <a16:creationId xmlns:a16="http://schemas.microsoft.com/office/drawing/2014/main" id="{556D8D3C-8313-4785-B057-B92B1EF5584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114" y="4487045"/>
            <a:ext cx="1380338" cy="1380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7829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>
            <a:cxnSpLocks/>
          </p:cNvCxnSpPr>
          <p:nvPr/>
        </p:nvCxnSpPr>
        <p:spPr>
          <a:xfrm>
            <a:off x="364803" y="870906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412" y="120212"/>
            <a:ext cx="2195317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3000" b="1" spc="-150" dirty="0">
                <a:solidFill>
                  <a:schemeClr val="accent4">
                    <a:lumMod val="50000"/>
                  </a:schemeClr>
                </a:solidFill>
              </a:rPr>
              <a:t>7. MODEL</a:t>
            </a:r>
            <a:endParaRPr lang="ko-KR" altLang="en-US" sz="3000" b="1" spc="-150" dirty="0">
              <a:solidFill>
                <a:schemeClr val="accent4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BA1376A-1BCE-4C3B-85BD-05D751D6B156}" type="slidenum">
              <a:rPr lang="en-US" altLang="ko-KR" sz="800" spc="-3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23</a:t>
            </a:fld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6" name="그림 5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18DB08EB-0761-4323-803A-88E22C0946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803" y="2301462"/>
            <a:ext cx="2570723" cy="61510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F40D25C-C6A5-4D30-8871-693A4A2002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35" y="3219057"/>
            <a:ext cx="1589529" cy="252621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42DBCD29-30A1-499B-A067-2F6457CCF0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7340" y="3219057"/>
            <a:ext cx="1368186" cy="246145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031B7C4-9370-455C-8966-0F693C9B85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1532" y="2330311"/>
            <a:ext cx="3266944" cy="702065"/>
          </a:xfrm>
          <a:prstGeom prst="rect">
            <a:avLst/>
          </a:prstGeom>
        </p:spPr>
      </p:pic>
      <p:pic>
        <p:nvPicPr>
          <p:cNvPr id="5" name="그림 4" descr="테이블이(가) 표시된 사진&#10;&#10;자동 생성된 설명">
            <a:extLst>
              <a:ext uri="{FF2B5EF4-FFF2-40B4-BE49-F238E27FC236}">
                <a16:creationId xmlns:a16="http://schemas.microsoft.com/office/drawing/2014/main" id="{A93B8987-E4AC-4676-AE79-CA2E0FE3567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8" t="3786"/>
          <a:stretch/>
        </p:blipFill>
        <p:spPr>
          <a:xfrm>
            <a:off x="3145558" y="3668832"/>
            <a:ext cx="2943886" cy="1471044"/>
          </a:xfrm>
          <a:prstGeom prst="rect">
            <a:avLst/>
          </a:prstGeom>
        </p:spPr>
      </p:pic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615FFB33-B43D-4BBA-A887-D72492336603}"/>
              </a:ext>
            </a:extLst>
          </p:cNvPr>
          <p:cNvCxnSpPr/>
          <p:nvPr/>
        </p:nvCxnSpPr>
        <p:spPr>
          <a:xfrm>
            <a:off x="2960584" y="2000380"/>
            <a:ext cx="0" cy="3775953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82B8EA82-F39C-4061-AB09-30B2DF1B33BC}"/>
              </a:ext>
            </a:extLst>
          </p:cNvPr>
          <p:cNvCxnSpPr/>
          <p:nvPr/>
        </p:nvCxnSpPr>
        <p:spPr>
          <a:xfrm>
            <a:off x="6324535" y="1969320"/>
            <a:ext cx="0" cy="3775953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3" name="그림 12" descr="텍스트, 클립아트, 표지판이(가) 표시된 사진&#10;&#10;자동 생성된 설명">
            <a:extLst>
              <a:ext uri="{FF2B5EF4-FFF2-40B4-BE49-F238E27FC236}">
                <a16:creationId xmlns:a16="http://schemas.microsoft.com/office/drawing/2014/main" id="{3ADB79CF-D43F-480E-821B-DD533350EB0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7450" y="2242121"/>
            <a:ext cx="1982129" cy="878444"/>
          </a:xfrm>
          <a:prstGeom prst="rect">
            <a:avLst/>
          </a:prstGeom>
        </p:spPr>
      </p:pic>
      <p:pic>
        <p:nvPicPr>
          <p:cNvPr id="19" name="그림 18" descr="테이블이(가) 표시된 사진&#10;&#10;자동 생성된 설명">
            <a:extLst>
              <a:ext uri="{FF2B5EF4-FFF2-40B4-BE49-F238E27FC236}">
                <a16:creationId xmlns:a16="http://schemas.microsoft.com/office/drawing/2014/main" id="{94286BED-6CDA-4C5D-B662-1F2050B28A2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5168" y="3410079"/>
            <a:ext cx="2066695" cy="2353124"/>
          </a:xfrm>
          <a:prstGeom prst="rect">
            <a:avLst/>
          </a:prstGeom>
        </p:spPr>
      </p:pic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FDDDCDD6-7275-4D3D-BF8F-68BCAF15D3F0}"/>
              </a:ext>
            </a:extLst>
          </p:cNvPr>
          <p:cNvCxnSpPr>
            <a:cxnSpLocks/>
          </p:cNvCxnSpPr>
          <p:nvPr/>
        </p:nvCxnSpPr>
        <p:spPr>
          <a:xfrm>
            <a:off x="1786007" y="6047899"/>
            <a:ext cx="5577994" cy="0"/>
          </a:xfrm>
          <a:prstGeom prst="straightConnector1">
            <a:avLst/>
          </a:prstGeom>
          <a:ln w="889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2A6A3080-FD53-4B9D-AD86-DC8A2BDA1D6A}"/>
              </a:ext>
            </a:extLst>
          </p:cNvPr>
          <p:cNvSpPr txBox="1"/>
          <p:nvPr/>
        </p:nvSpPr>
        <p:spPr>
          <a:xfrm>
            <a:off x="2431838" y="6197063"/>
            <a:ext cx="437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For Object Detection on </a:t>
            </a:r>
            <a:r>
              <a:rPr lang="en-US" altLang="ko-KR" dirty="0">
                <a:solidFill>
                  <a:srgbClr val="00B050"/>
                </a:solidFill>
              </a:rPr>
              <a:t>Android App</a:t>
            </a:r>
            <a:r>
              <a:rPr lang="en-US" altLang="ko-KR" dirty="0"/>
              <a:t> !!</a:t>
            </a:r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FCFFFE4-08F2-427A-B07F-A895C01D1FEF}"/>
              </a:ext>
            </a:extLst>
          </p:cNvPr>
          <p:cNvSpPr txBox="1"/>
          <p:nvPr/>
        </p:nvSpPr>
        <p:spPr>
          <a:xfrm>
            <a:off x="980480" y="1490984"/>
            <a:ext cx="1173719" cy="369332"/>
          </a:xfrm>
          <a:prstGeom prst="rect">
            <a:avLst/>
          </a:prstGeom>
          <a:solidFill>
            <a:schemeClr val="accent3">
              <a:alpha val="25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1</a:t>
            </a:r>
            <a:r>
              <a:rPr lang="en-US" altLang="ko-KR" baseline="30000" dirty="0"/>
              <a:t>st</a:t>
            </a:r>
            <a:r>
              <a:rPr lang="en-US" altLang="ko-KR" dirty="0"/>
              <a:t> model</a:t>
            </a:r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AA20669-567E-47C1-A564-6A4777914B99}"/>
              </a:ext>
            </a:extLst>
          </p:cNvPr>
          <p:cNvSpPr txBox="1"/>
          <p:nvPr/>
        </p:nvSpPr>
        <p:spPr>
          <a:xfrm>
            <a:off x="3964234" y="1490984"/>
            <a:ext cx="1306531" cy="369332"/>
          </a:xfrm>
          <a:prstGeom prst="rect">
            <a:avLst/>
          </a:prstGeom>
          <a:solidFill>
            <a:schemeClr val="accent3">
              <a:alpha val="2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2</a:t>
            </a:r>
            <a:r>
              <a:rPr lang="en-US" altLang="ko-KR" baseline="30000" dirty="0"/>
              <a:t>nd</a:t>
            </a:r>
            <a:r>
              <a:rPr lang="en-US" altLang="ko-KR" dirty="0"/>
              <a:t> model</a:t>
            </a:r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E88806C-E36F-4A8D-B56D-2732E6EF4DF8}"/>
              </a:ext>
            </a:extLst>
          </p:cNvPr>
          <p:cNvSpPr txBox="1"/>
          <p:nvPr/>
        </p:nvSpPr>
        <p:spPr>
          <a:xfrm>
            <a:off x="7035248" y="1490984"/>
            <a:ext cx="1306531" cy="369332"/>
          </a:xfrm>
          <a:prstGeom prst="rect">
            <a:avLst/>
          </a:prstGeom>
          <a:solidFill>
            <a:schemeClr val="accent3">
              <a:alpha val="2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3</a:t>
            </a:r>
            <a:r>
              <a:rPr lang="en-US" altLang="ko-KR" baseline="30000" dirty="0"/>
              <a:t>rd</a:t>
            </a:r>
            <a:r>
              <a:rPr lang="en-US" altLang="ko-KR" dirty="0"/>
              <a:t> model</a:t>
            </a:r>
            <a:endParaRPr lang="ko-KR" altLang="en-US" dirty="0"/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58569807-0163-4788-BBA4-A773314A7E68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3143" y="5241291"/>
            <a:ext cx="878444" cy="878444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233E9FCE-D35A-454A-9116-BB6EC319BA8A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5353" y="5394889"/>
            <a:ext cx="527202" cy="527202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D3B980A0-87F1-4F2C-B813-AA0A2FA44253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7580" y="5394889"/>
            <a:ext cx="527202" cy="527202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1B6055D9-AA2D-4700-B5B8-4F5AD81C5722}"/>
              </a:ext>
            </a:extLst>
          </p:cNvPr>
          <p:cNvSpPr txBox="1"/>
          <p:nvPr/>
        </p:nvSpPr>
        <p:spPr>
          <a:xfrm>
            <a:off x="8069499" y="3054228"/>
            <a:ext cx="5624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rgbClr val="00B0F0"/>
                </a:solidFill>
              </a:rPr>
              <a:t>tiny</a:t>
            </a:r>
            <a:endParaRPr lang="ko-KR" altLang="en-US" sz="1400" b="1" dirty="0">
              <a:solidFill>
                <a:srgbClr val="00B0F0"/>
              </a:solidFill>
            </a:endParaRP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14536BA2-5809-4FE1-9A97-6705E17B7321}"/>
              </a:ext>
            </a:extLst>
          </p:cNvPr>
          <p:cNvSpPr/>
          <p:nvPr/>
        </p:nvSpPr>
        <p:spPr>
          <a:xfrm>
            <a:off x="6550662" y="3033337"/>
            <a:ext cx="1355088" cy="346984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2"/>
                </a:solidFill>
              </a:rPr>
              <a:t>with Darknet</a:t>
            </a:r>
            <a:endParaRPr lang="ko-KR" altLang="en-US" sz="1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69586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>
            <a:cxnSpLocks/>
          </p:cNvCxnSpPr>
          <p:nvPr/>
        </p:nvCxnSpPr>
        <p:spPr>
          <a:xfrm>
            <a:off x="364803" y="870906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412" y="120212"/>
            <a:ext cx="2195317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3000" b="1" spc="-150" dirty="0">
                <a:solidFill>
                  <a:schemeClr val="accent4">
                    <a:lumMod val="50000"/>
                  </a:schemeClr>
                </a:solidFill>
              </a:rPr>
              <a:t>7. MODEL</a:t>
            </a:r>
            <a:endParaRPr lang="ko-KR" altLang="en-US" sz="3000" b="1" spc="-150" dirty="0">
              <a:solidFill>
                <a:schemeClr val="accent4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BA1376A-1BCE-4C3B-85BD-05D751D6B156}" type="slidenum">
              <a:rPr lang="en-US" altLang="ko-KR" sz="800" spc="-3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24</a:t>
            </a:fld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BA25D6B-33DE-49BC-AF62-D92D50A7B57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973" y="1910997"/>
            <a:ext cx="3151070" cy="210158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F7918CC-1124-4DF1-89BA-275BB7DE0DF4}"/>
              </a:ext>
            </a:extLst>
          </p:cNvPr>
          <p:cNvSpPr txBox="1"/>
          <p:nvPr/>
        </p:nvSpPr>
        <p:spPr>
          <a:xfrm>
            <a:off x="1554743" y="1726331"/>
            <a:ext cx="973343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Dataset</a:t>
            </a:r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2015806-983A-4364-9E96-D735886DC69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552" y="3740689"/>
            <a:ext cx="3251081" cy="153719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그림 16" descr="텍스트이(가) 표시된 사진&#10;&#10;자동 생성된 설명">
            <a:extLst>
              <a:ext uri="{FF2B5EF4-FFF2-40B4-BE49-F238E27FC236}">
                <a16:creationId xmlns:a16="http://schemas.microsoft.com/office/drawing/2014/main" id="{2343966F-29B2-4A42-AD70-A1B3027618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8599" y="1861985"/>
            <a:ext cx="4169428" cy="3134029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E59D51FE-3300-43D1-A652-7268D7514F2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7411" y="870906"/>
            <a:ext cx="1394037" cy="1394037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D3C2273A-1253-47A3-B6C3-D1022917DE2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6950" y="5307949"/>
            <a:ext cx="2962549" cy="1036163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5359143E-E7D6-4D41-849B-C8A295D53E01}"/>
              </a:ext>
            </a:extLst>
          </p:cNvPr>
          <p:cNvSpPr txBox="1"/>
          <p:nvPr/>
        </p:nvSpPr>
        <p:spPr>
          <a:xfrm>
            <a:off x="502367" y="5487851"/>
            <a:ext cx="319145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need</a:t>
            </a:r>
          </a:p>
          <a:p>
            <a:pPr algn="ctr"/>
            <a:r>
              <a:rPr lang="en-US" altLang="ko-KR" dirty="0"/>
              <a:t>annotation format changing,</a:t>
            </a:r>
          </a:p>
          <a:p>
            <a:pPr algn="ctr"/>
            <a:r>
              <a:rPr lang="en-US" altLang="ko-KR" dirty="0"/>
              <a:t>image augmentation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731077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>
            <a:cxnSpLocks/>
          </p:cNvCxnSpPr>
          <p:nvPr/>
        </p:nvCxnSpPr>
        <p:spPr>
          <a:xfrm>
            <a:off x="364803" y="870906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412" y="120212"/>
            <a:ext cx="2195317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3000" b="1" spc="-150" dirty="0">
                <a:solidFill>
                  <a:schemeClr val="accent4">
                    <a:lumMod val="50000"/>
                  </a:schemeClr>
                </a:solidFill>
              </a:rPr>
              <a:t>7. MODEL</a:t>
            </a:r>
            <a:endParaRPr lang="ko-KR" altLang="en-US" sz="3000" b="1" spc="-150" dirty="0">
              <a:solidFill>
                <a:schemeClr val="accent4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BA1376A-1BCE-4C3B-85BD-05D751D6B156}" type="slidenum">
              <a:rPr lang="en-US" altLang="ko-KR" sz="800" spc="-3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25</a:t>
            </a:fld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6E0F683-89AB-4852-955A-13B88F8239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8373" y="1139497"/>
            <a:ext cx="5523272" cy="552327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5DB24F8-BFA4-4866-AFD8-5C1B8C919D35}"/>
              </a:ext>
            </a:extLst>
          </p:cNvPr>
          <p:cNvSpPr txBox="1"/>
          <p:nvPr/>
        </p:nvSpPr>
        <p:spPr>
          <a:xfrm>
            <a:off x="364803" y="1336060"/>
            <a:ext cx="2225997" cy="646331"/>
          </a:xfrm>
          <a:prstGeom prst="rect">
            <a:avLst/>
          </a:prstGeom>
          <a:solidFill>
            <a:srgbClr val="FFC000">
              <a:alpha val="50000"/>
            </a:srgb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Machine Learning</a:t>
            </a:r>
          </a:p>
          <a:p>
            <a:pPr algn="ctr"/>
            <a:r>
              <a:rPr lang="en-US" altLang="ko-KR" dirty="0"/>
              <a:t>with Environment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A605FE-0B53-4F45-B208-8720C84EA077}"/>
              </a:ext>
            </a:extLst>
          </p:cNvPr>
          <p:cNvSpPr txBox="1"/>
          <p:nvPr/>
        </p:nvSpPr>
        <p:spPr>
          <a:xfrm>
            <a:off x="364803" y="2313887"/>
            <a:ext cx="22865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GPU : </a:t>
            </a:r>
            <a:r>
              <a:rPr lang="en-US" altLang="ko-KR" sz="1400" dirty="0" err="1"/>
              <a:t>Geforce</a:t>
            </a:r>
            <a:r>
              <a:rPr lang="en-US" altLang="ko-KR" sz="1400" dirty="0"/>
              <a:t> GTX 750 </a:t>
            </a:r>
            <a:r>
              <a:rPr lang="en-US" altLang="ko-KR" sz="1400" dirty="0" err="1"/>
              <a:t>Ti</a:t>
            </a:r>
            <a:endParaRPr lang="ko-KR" altLang="en-US" sz="14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CF4F488-7D73-4C19-8EB2-19FD17910B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566" y="2667798"/>
            <a:ext cx="2215982" cy="119006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0CC57B8-9C8A-4200-91B2-56F648BDFAC2}"/>
              </a:ext>
            </a:extLst>
          </p:cNvPr>
          <p:cNvSpPr txBox="1"/>
          <p:nvPr/>
        </p:nvSpPr>
        <p:spPr>
          <a:xfrm>
            <a:off x="364803" y="3902917"/>
            <a:ext cx="22300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https://en.wikipedia.org/wiki/CUDA</a:t>
            </a:r>
            <a:endParaRPr lang="ko-KR" altLang="en-US" sz="1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4298F6F-B3B7-4311-9251-04F7904153C8}"/>
              </a:ext>
            </a:extLst>
          </p:cNvPr>
          <p:cNvSpPr txBox="1"/>
          <p:nvPr/>
        </p:nvSpPr>
        <p:spPr>
          <a:xfrm>
            <a:off x="229926" y="4775112"/>
            <a:ext cx="2431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/>
              <a:t>python : v3.8 </a:t>
            </a:r>
            <a:r>
              <a:rPr lang="en-US" altLang="ko-KR" sz="1050" dirty="0"/>
              <a:t>(anaconda)</a:t>
            </a:r>
          </a:p>
          <a:p>
            <a:pPr algn="ctr"/>
            <a:endParaRPr kumimoji="0" lang="en-US" altLang="ko-KR" sz="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tensorflow-gpu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= v2.3.0</a:t>
            </a:r>
          </a:p>
          <a:p>
            <a:pPr algn="ctr"/>
            <a:endParaRPr lang="en-US" altLang="ko-KR" sz="400" dirty="0"/>
          </a:p>
          <a:p>
            <a:pPr algn="ctr"/>
            <a:r>
              <a:rPr lang="en-US" altLang="ko-KR" sz="1600" dirty="0" err="1"/>
              <a:t>Cuda</a:t>
            </a:r>
            <a:r>
              <a:rPr lang="en-US" altLang="ko-KR" sz="1600" dirty="0"/>
              <a:t> Toolkit = v10.1</a:t>
            </a:r>
          </a:p>
          <a:p>
            <a:pPr algn="ctr"/>
            <a:endParaRPr lang="en-US" altLang="ko-KR" sz="400" dirty="0"/>
          </a:p>
          <a:p>
            <a:pPr algn="ctr"/>
            <a:r>
              <a:rPr lang="en-US" altLang="ko-KR" sz="1600" dirty="0" err="1"/>
              <a:t>cuDNN</a:t>
            </a:r>
            <a:r>
              <a:rPr lang="en-US" altLang="ko-KR" sz="1600" dirty="0"/>
              <a:t> = v7.6.5</a:t>
            </a:r>
          </a:p>
          <a:p>
            <a:pPr algn="ctr"/>
            <a:endParaRPr lang="en-US" altLang="ko-KR" sz="400" dirty="0"/>
          </a:p>
          <a:p>
            <a:pPr algn="ctr"/>
            <a:r>
              <a:rPr lang="en-US" altLang="ko-KR" sz="1600" dirty="0"/>
              <a:t>OpenCV = v4.4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64B5DE8-9ABA-4AB8-8690-B03A89F84F16}"/>
              </a:ext>
            </a:extLst>
          </p:cNvPr>
          <p:cNvSpPr txBox="1"/>
          <p:nvPr/>
        </p:nvSpPr>
        <p:spPr>
          <a:xfrm>
            <a:off x="622308" y="4390224"/>
            <a:ext cx="1742016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Library Version</a:t>
            </a:r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0D2FDF0-3EB7-440C-8C6A-32B43BBEBFEF}"/>
              </a:ext>
            </a:extLst>
          </p:cNvPr>
          <p:cNvSpPr txBox="1"/>
          <p:nvPr/>
        </p:nvSpPr>
        <p:spPr>
          <a:xfrm>
            <a:off x="6263098" y="1259421"/>
            <a:ext cx="2164054" cy="178510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/>
              <a:t>.weights </a:t>
            </a:r>
            <a:r>
              <a:rPr lang="ko-KR" altLang="en-US" sz="1400" dirty="0"/>
              <a:t>→ </a:t>
            </a:r>
            <a:r>
              <a:rPr lang="en-US" altLang="ko-KR" sz="1400" dirty="0"/>
              <a:t>.</a:t>
            </a:r>
            <a:r>
              <a:rPr lang="en-US" altLang="ko-KR" sz="1400" dirty="0" err="1"/>
              <a:t>tflite</a:t>
            </a:r>
            <a:endParaRPr lang="en-US" altLang="ko-KR" sz="1400" dirty="0"/>
          </a:p>
          <a:p>
            <a:pPr algn="ctr"/>
            <a:endParaRPr lang="en-US" altLang="ko-KR" sz="1400" dirty="0"/>
          </a:p>
          <a:p>
            <a:pPr algn="ctr"/>
            <a:r>
              <a:rPr lang="en-US" altLang="ko-KR" sz="1400" dirty="0"/>
              <a:t>python : v3.8 </a:t>
            </a:r>
            <a:r>
              <a:rPr lang="en-US" altLang="ko-KR" sz="1000" dirty="0"/>
              <a:t>(anaconda)</a:t>
            </a:r>
          </a:p>
          <a:p>
            <a:pPr algn="ctr"/>
            <a:endParaRPr kumimoji="0" lang="en-US" altLang="ko-KR" sz="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t</a:t>
            </a: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ensorflow-gpu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=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v2.2.0</a:t>
            </a:r>
          </a:p>
          <a:p>
            <a:pPr algn="ctr"/>
            <a:endParaRPr lang="en-US" altLang="ko-KR" sz="300" dirty="0"/>
          </a:p>
          <a:p>
            <a:pPr algn="ctr"/>
            <a:r>
              <a:rPr lang="en-US" altLang="ko-KR" sz="1400" dirty="0" err="1"/>
              <a:t>Cuda</a:t>
            </a:r>
            <a:r>
              <a:rPr lang="en-US" altLang="ko-KR" sz="1400" dirty="0"/>
              <a:t> Toolkit = v10.1</a:t>
            </a:r>
          </a:p>
          <a:p>
            <a:pPr algn="ctr"/>
            <a:endParaRPr lang="en-US" altLang="ko-KR" sz="300" dirty="0"/>
          </a:p>
          <a:p>
            <a:pPr algn="ctr"/>
            <a:r>
              <a:rPr lang="en-US" altLang="ko-KR" sz="1400" dirty="0" err="1"/>
              <a:t>cuDNN</a:t>
            </a:r>
            <a:r>
              <a:rPr lang="en-US" altLang="ko-KR" sz="1400" dirty="0"/>
              <a:t> = </a:t>
            </a:r>
            <a:r>
              <a:rPr lang="en-US" altLang="ko-KR" sz="1400" dirty="0">
                <a:solidFill>
                  <a:schemeClr val="accent2"/>
                </a:solidFill>
              </a:rPr>
              <a:t>v7.5.0</a:t>
            </a:r>
          </a:p>
          <a:p>
            <a:pPr algn="ctr"/>
            <a:endParaRPr lang="en-US" altLang="ko-KR" sz="300" dirty="0"/>
          </a:p>
          <a:p>
            <a:pPr algn="ctr"/>
            <a:r>
              <a:rPr lang="en-US" altLang="ko-KR" sz="1400" dirty="0"/>
              <a:t>OpenCV = v4.4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7201092-15C4-456C-A2F5-7E3B6394E6FA}"/>
              </a:ext>
            </a:extLst>
          </p:cNvPr>
          <p:cNvSpPr txBox="1"/>
          <p:nvPr/>
        </p:nvSpPr>
        <p:spPr>
          <a:xfrm>
            <a:off x="6140546" y="5349171"/>
            <a:ext cx="228787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Little bit overfitting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658F065-7ECA-4DC8-9AA0-07983C6B7009}"/>
              </a:ext>
            </a:extLst>
          </p:cNvPr>
          <p:cNvSpPr txBox="1"/>
          <p:nvPr/>
        </p:nvSpPr>
        <p:spPr>
          <a:xfrm>
            <a:off x="6527703" y="4979839"/>
            <a:ext cx="1513556" cy="3693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4000 epochs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26E9FD5-920D-40AF-9C60-2A6BBB5DFBAC}"/>
              </a:ext>
            </a:extLst>
          </p:cNvPr>
          <p:cNvSpPr txBox="1"/>
          <p:nvPr/>
        </p:nvSpPr>
        <p:spPr>
          <a:xfrm>
            <a:off x="509842" y="6335886"/>
            <a:ext cx="18544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( + Visual Studio 2019 )</a:t>
            </a:r>
            <a:endParaRPr lang="ko-KR" altLang="en-US" sz="1200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6BD2E1C8-22C8-4320-8A5C-18F7E0B11988}"/>
              </a:ext>
            </a:extLst>
          </p:cNvPr>
          <p:cNvSpPr/>
          <p:nvPr/>
        </p:nvSpPr>
        <p:spPr>
          <a:xfrm>
            <a:off x="3589228" y="5172073"/>
            <a:ext cx="1171031" cy="109286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03FD570-7A1D-4CA4-A6F9-60A98DB88439}"/>
              </a:ext>
            </a:extLst>
          </p:cNvPr>
          <p:cNvSpPr txBox="1"/>
          <p:nvPr/>
        </p:nvSpPr>
        <p:spPr>
          <a:xfrm>
            <a:off x="3890569" y="4251016"/>
            <a:ext cx="2693198" cy="307777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maybe best performance area</a:t>
            </a:r>
            <a:endParaRPr lang="ko-KR" altLang="en-US" sz="1400" dirty="0"/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A59C3983-43B1-4A74-B408-A3F47165F305}"/>
              </a:ext>
            </a:extLst>
          </p:cNvPr>
          <p:cNvCxnSpPr>
            <a:cxnSpLocks/>
          </p:cNvCxnSpPr>
          <p:nvPr/>
        </p:nvCxnSpPr>
        <p:spPr>
          <a:xfrm>
            <a:off x="4174743" y="4558793"/>
            <a:ext cx="0" cy="542125"/>
          </a:xfrm>
          <a:prstGeom prst="straightConnector1">
            <a:avLst/>
          </a:prstGeom>
          <a:ln w="6032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6E12D371-4A5D-46B0-AA0A-252F028D1A32}"/>
              </a:ext>
            </a:extLst>
          </p:cNvPr>
          <p:cNvSpPr txBox="1"/>
          <p:nvPr/>
        </p:nvSpPr>
        <p:spPr>
          <a:xfrm>
            <a:off x="3969108" y="1947036"/>
            <a:ext cx="1353255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/>
              <a:t>batch</a:t>
            </a:r>
            <a:r>
              <a:rPr lang="ko-KR" altLang="en-US" sz="1400" dirty="0"/>
              <a:t> </a:t>
            </a:r>
            <a:r>
              <a:rPr lang="en-US" altLang="ko-KR" sz="1400" dirty="0"/>
              <a:t>size</a:t>
            </a:r>
            <a:r>
              <a:rPr lang="ko-KR" altLang="en-US" sz="1400" dirty="0"/>
              <a:t> </a:t>
            </a:r>
            <a:r>
              <a:rPr lang="en-US" altLang="ko-KR" sz="1400" dirty="0"/>
              <a:t>:</a:t>
            </a:r>
            <a:r>
              <a:rPr lang="ko-KR" altLang="en-US" sz="1400" dirty="0"/>
              <a:t> </a:t>
            </a:r>
            <a:r>
              <a:rPr lang="en-US" altLang="ko-KR" sz="1400" dirty="0"/>
              <a:t>2</a:t>
            </a:r>
          </a:p>
          <a:p>
            <a:pPr algn="ctr"/>
            <a:r>
              <a:rPr lang="en-US" altLang="ko-KR" sz="1400" dirty="0"/>
              <a:t>(</a:t>
            </a:r>
            <a:r>
              <a:rPr lang="ko-KR" altLang="en-US" sz="1400" dirty="0"/>
              <a:t>∵ </a:t>
            </a:r>
            <a:r>
              <a:rPr lang="en-US" altLang="ko-KR" sz="1400" dirty="0"/>
              <a:t>tiny model)</a:t>
            </a:r>
            <a:endParaRPr lang="ko-KR" altLang="en-US" sz="1400" dirty="0"/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F37B1513-C4D9-428E-8F77-A1644E599707}"/>
              </a:ext>
            </a:extLst>
          </p:cNvPr>
          <p:cNvPicPr preferRelativeResize="0"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6462" y="3223839"/>
            <a:ext cx="1800000" cy="72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BDE51796-B61F-415B-9234-EA8429470008}"/>
              </a:ext>
            </a:extLst>
          </p:cNvPr>
          <p:cNvPicPr preferRelativeResize="0"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3140" y="3222887"/>
            <a:ext cx="1800000" cy="72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0" name="타원 39">
            <a:extLst>
              <a:ext uri="{FF2B5EF4-FFF2-40B4-BE49-F238E27FC236}">
                <a16:creationId xmlns:a16="http://schemas.microsoft.com/office/drawing/2014/main" id="{2F9684E3-AA1A-44EE-A6ED-56F88AE0375D}"/>
              </a:ext>
            </a:extLst>
          </p:cNvPr>
          <p:cNvSpPr/>
          <p:nvPr/>
        </p:nvSpPr>
        <p:spPr>
          <a:xfrm>
            <a:off x="8198029" y="5939847"/>
            <a:ext cx="572774" cy="534539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19623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31054" y="2425349"/>
            <a:ext cx="3474171" cy="1041751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4000" b="1" spc="-250" dirty="0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감사합니다</a:t>
            </a:r>
          </a:p>
        </p:txBody>
      </p:sp>
      <p:cxnSp>
        <p:nvCxnSpPr>
          <p:cNvPr id="10" name="직선 연결선 9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364803" y="870906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412" y="120212"/>
            <a:ext cx="2375443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3000" b="1" spc="-150">
                <a:solidFill>
                  <a:schemeClr val="accent4">
                    <a:lumMod val="50000"/>
                  </a:schemeClr>
                </a:solidFill>
              </a:rPr>
              <a:t>1. </a:t>
            </a:r>
            <a:r>
              <a:rPr lang="ko-KR" altLang="en-US" sz="3000" b="1" spc="-150">
                <a:solidFill>
                  <a:schemeClr val="accent4">
                    <a:lumMod val="50000"/>
                  </a:schemeClr>
                </a:solidFill>
              </a:rPr>
              <a:t>주제 소개</a:t>
            </a:r>
            <a:endParaRPr lang="ko-KR" altLang="en-US" sz="3000" b="1" spc="-150" dirty="0">
              <a:solidFill>
                <a:schemeClr val="accent4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BA1376A-1BCE-4C3B-85BD-05D751D6B156}" type="slidenum">
              <a:rPr lang="en-US" altLang="ko-KR" sz="800" spc="-3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3</a:t>
            </a:fld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10" name="Picture 2" descr="내 가족 지키는 거·마·손… 턱스크 제발 참으세요 - 조선일보">
            <a:extLst>
              <a:ext uri="{FF2B5EF4-FFF2-40B4-BE49-F238E27FC236}">
                <a16:creationId xmlns:a16="http://schemas.microsoft.com/office/drawing/2014/main" id="{19659192-BF93-41AA-A06C-777A7D81D9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8896" y="2550280"/>
            <a:ext cx="1463703" cy="1370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25667853-C0AA-4C2C-BE1E-D283AA266E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1086" y="2550280"/>
            <a:ext cx="1499520" cy="1460060"/>
          </a:xfrm>
          <a:prstGeom prst="rect">
            <a:avLst/>
          </a:prstGeom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8F72EDFC-CC1C-45EB-A8D5-2CBA3A18AFAD}"/>
              </a:ext>
            </a:extLst>
          </p:cNvPr>
          <p:cNvSpPr txBox="1"/>
          <p:nvPr/>
        </p:nvSpPr>
        <p:spPr>
          <a:xfrm>
            <a:off x="4778614" y="4625788"/>
            <a:ext cx="349807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100">
                <a:latin typeface="나눔고딕" pitchFamily="2" charset="-127"/>
                <a:ea typeface="나눔고딕" pitchFamily="2" charset="-127"/>
              </a:rPr>
              <a:t>[</a:t>
            </a:r>
            <a:r>
              <a:rPr lang="ko-KR" altLang="en-US" sz="2100">
                <a:latin typeface="나눔고딕" pitchFamily="2" charset="-127"/>
                <a:ea typeface="나눔고딕" pitchFamily="2" charset="-127"/>
              </a:rPr>
              <a:t>뉴스터치</a:t>
            </a:r>
            <a:r>
              <a:rPr lang="en-US" altLang="ko-KR" sz="2100">
                <a:latin typeface="나눔고딕" pitchFamily="2" charset="-127"/>
                <a:ea typeface="나눔고딕" pitchFamily="2" charset="-127"/>
              </a:rPr>
              <a:t>] </a:t>
            </a:r>
            <a:r>
              <a:rPr lang="ko-KR" altLang="en-US" sz="2100">
                <a:latin typeface="나눔고딕" pitchFamily="2" charset="-127"/>
                <a:ea typeface="나눔고딕" pitchFamily="2" charset="-127"/>
              </a:rPr>
              <a:t>서울시</a:t>
            </a:r>
            <a:r>
              <a:rPr lang="en-US" altLang="ko-KR" sz="2100">
                <a:latin typeface="나눔고딕" pitchFamily="2" charset="-127"/>
                <a:ea typeface="나눔고딕" pitchFamily="2" charset="-127"/>
              </a:rPr>
              <a:t>, ‘</a:t>
            </a:r>
            <a:r>
              <a:rPr lang="ko-KR" altLang="en-US" sz="2100">
                <a:latin typeface="나눔고딕" pitchFamily="2" charset="-127"/>
                <a:ea typeface="나눔고딕" pitchFamily="2" charset="-127"/>
              </a:rPr>
              <a:t>턱마스크</a:t>
            </a:r>
            <a:r>
              <a:rPr lang="en-US" altLang="ko-KR" sz="2100">
                <a:latin typeface="나눔고딕" pitchFamily="2" charset="-127"/>
                <a:ea typeface="나눔고딕" pitchFamily="2" charset="-127"/>
              </a:rPr>
              <a:t>’</a:t>
            </a:r>
          </a:p>
          <a:p>
            <a:pPr algn="ctr"/>
            <a:r>
              <a:rPr lang="ko-KR" altLang="en-US" sz="2100">
                <a:latin typeface="나눔고딕" pitchFamily="2" charset="-127"/>
                <a:ea typeface="나눔고딕" pitchFamily="2" charset="-127"/>
              </a:rPr>
              <a:t>집중 단속 돌입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B9C074C2-11E1-4CF4-8569-86F5FF793857}"/>
              </a:ext>
            </a:extLst>
          </p:cNvPr>
          <p:cNvSpPr txBox="1"/>
          <p:nvPr/>
        </p:nvSpPr>
        <p:spPr>
          <a:xfrm>
            <a:off x="617226" y="4625788"/>
            <a:ext cx="3784445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100" b="0" i="0">
                <a:solidFill>
                  <a:srgbClr val="000000"/>
                </a:solidFill>
                <a:effectLst/>
                <a:latin typeface="나눔고딕" pitchFamily="2" charset="-127"/>
                <a:ea typeface="나눔고딕" pitchFamily="2" charset="-127"/>
              </a:rPr>
              <a:t>코로나</a:t>
            </a:r>
            <a:r>
              <a:rPr lang="en-US" altLang="ko-KR" sz="2100" b="0" i="0">
                <a:solidFill>
                  <a:srgbClr val="000000"/>
                </a:solidFill>
                <a:effectLst/>
                <a:latin typeface="나눔고딕" pitchFamily="2" charset="-127"/>
                <a:ea typeface="나눔고딕" pitchFamily="2" charset="-127"/>
              </a:rPr>
              <a:t>19 </a:t>
            </a:r>
            <a:r>
              <a:rPr lang="ko-KR" altLang="en-US" sz="2100" b="0" i="0">
                <a:solidFill>
                  <a:srgbClr val="000000"/>
                </a:solidFill>
                <a:effectLst/>
                <a:latin typeface="나눔고딕" pitchFamily="2" charset="-127"/>
                <a:ea typeface="나눔고딕" pitchFamily="2" charset="-127"/>
              </a:rPr>
              <a:t>신규 확진 </a:t>
            </a:r>
            <a:r>
              <a:rPr lang="en-US" altLang="ko-KR" sz="2100" b="0" i="0">
                <a:solidFill>
                  <a:srgbClr val="000000"/>
                </a:solidFill>
                <a:effectLst/>
                <a:latin typeface="나눔고딕" pitchFamily="2" charset="-127"/>
                <a:ea typeface="나눔고딕" pitchFamily="2" charset="-127"/>
              </a:rPr>
              <a:t>1,953</a:t>
            </a:r>
            <a:r>
              <a:rPr lang="ko-KR" altLang="en-US" sz="2100" b="0" i="0">
                <a:solidFill>
                  <a:srgbClr val="000000"/>
                </a:solidFill>
                <a:effectLst/>
                <a:latin typeface="나눔고딕" pitchFamily="2" charset="-127"/>
                <a:ea typeface="나눔고딕" pitchFamily="2" charset="-127"/>
              </a:rPr>
              <a:t>명</a:t>
            </a:r>
            <a:r>
              <a:rPr lang="en-US" altLang="ko-KR" sz="2100" b="0" i="0">
                <a:solidFill>
                  <a:srgbClr val="000000"/>
                </a:solidFill>
                <a:effectLst/>
                <a:latin typeface="나눔고딕" pitchFamily="2" charset="-127"/>
                <a:ea typeface="나눔고딕" pitchFamily="2" charset="-127"/>
              </a:rPr>
              <a:t>…</a:t>
            </a:r>
          </a:p>
          <a:p>
            <a:pPr algn="ctr"/>
            <a:r>
              <a:rPr lang="ko-KR" altLang="en-US" sz="2100" b="0" i="0">
                <a:solidFill>
                  <a:srgbClr val="000000"/>
                </a:solidFill>
                <a:effectLst/>
                <a:latin typeface="나눔고딕" pitchFamily="2" charset="-127"/>
                <a:ea typeface="나눔고딕" pitchFamily="2" charset="-127"/>
              </a:rPr>
              <a:t>신규 발생 </a:t>
            </a:r>
            <a:r>
              <a:rPr lang="en-US" altLang="ko-KR" sz="2100" b="0" i="0">
                <a:solidFill>
                  <a:srgbClr val="000000"/>
                </a:solidFill>
                <a:effectLst/>
                <a:latin typeface="나눔고딕" pitchFamily="2" charset="-127"/>
                <a:ea typeface="나눔고딕" pitchFamily="2" charset="-127"/>
              </a:rPr>
              <a:t>76% </a:t>
            </a:r>
            <a:r>
              <a:rPr lang="ko-KR" altLang="en-US" sz="2100" b="0" i="0">
                <a:solidFill>
                  <a:srgbClr val="000000"/>
                </a:solidFill>
                <a:effectLst/>
                <a:latin typeface="나눔고딕" pitchFamily="2" charset="-127"/>
                <a:ea typeface="나눔고딕" pitchFamily="2" charset="-127"/>
              </a:rPr>
              <a:t>수도권에 집중</a:t>
            </a:r>
          </a:p>
        </p:txBody>
      </p:sp>
      <p:pic>
        <p:nvPicPr>
          <p:cNvPr id="81" name="그림 80" descr="사람, 실내이(가) 표시된 사진&#10;&#10;자동 생성된 설명">
            <a:extLst>
              <a:ext uri="{FF2B5EF4-FFF2-40B4-BE49-F238E27FC236}">
                <a16:creationId xmlns:a16="http://schemas.microsoft.com/office/drawing/2014/main" id="{F5A2B4F4-1DF1-404E-8783-50FF30B20E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226" y="2008096"/>
            <a:ext cx="3784445" cy="226186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85" name="TextBox 84">
            <a:extLst>
              <a:ext uri="{FF2B5EF4-FFF2-40B4-BE49-F238E27FC236}">
                <a16:creationId xmlns:a16="http://schemas.microsoft.com/office/drawing/2014/main" id="{67058CB1-5CFF-4A7E-8411-09552713892A}"/>
              </a:ext>
            </a:extLst>
          </p:cNvPr>
          <p:cNvSpPr txBox="1"/>
          <p:nvPr/>
        </p:nvSpPr>
        <p:spPr>
          <a:xfrm>
            <a:off x="4401671" y="6225553"/>
            <a:ext cx="460919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나눔고딕" pitchFamily="2" charset="-127"/>
                <a:ea typeface="나눔고딕" pitchFamily="2" charset="-127"/>
              </a:rPr>
              <a:t>https://news.kbs.co.kr/news/view.do?ncd=5297303&amp;ref=A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C9A27BBF-DA22-4A6E-AF24-3B4AD2B4A7CA}"/>
              </a:ext>
            </a:extLst>
          </p:cNvPr>
          <p:cNvSpPr txBox="1"/>
          <p:nvPr/>
        </p:nvSpPr>
        <p:spPr>
          <a:xfrm>
            <a:off x="4401671" y="6471774"/>
            <a:ext cx="49978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나눔고딕" pitchFamily="2" charset="-127"/>
                <a:ea typeface="나눔고딕" pitchFamily="2" charset="-127"/>
              </a:rPr>
              <a:t>https://imnews.imbc.com/replay/2020/nwtoday/article/5894373_32531.html</a:t>
            </a:r>
          </a:p>
        </p:txBody>
      </p:sp>
    </p:spTree>
    <p:extLst>
      <p:ext uri="{BB962C8B-B14F-4D97-AF65-F5344CB8AC3E}">
        <p14:creationId xmlns:p14="http://schemas.microsoft.com/office/powerpoint/2010/main" val="33470329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412" y="120212"/>
            <a:ext cx="2375443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3000" b="1" spc="-150">
                <a:solidFill>
                  <a:schemeClr val="accent4">
                    <a:lumMod val="50000"/>
                  </a:schemeClr>
                </a:solidFill>
              </a:rPr>
              <a:t>2. </a:t>
            </a:r>
            <a:r>
              <a:rPr lang="ko-KR" altLang="en-US" sz="3000" b="1" spc="-150">
                <a:solidFill>
                  <a:schemeClr val="accent4">
                    <a:lumMod val="50000"/>
                  </a:schemeClr>
                </a:solidFill>
              </a:rPr>
              <a:t>역할분담</a:t>
            </a:r>
            <a:endParaRPr lang="ko-KR" altLang="en-US" sz="3000" b="1" spc="-150" dirty="0">
              <a:solidFill>
                <a:schemeClr val="accent4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BA1376A-1BCE-4C3B-85BD-05D751D6B156}" type="slidenum">
              <a:rPr lang="en-US" altLang="ko-KR" sz="800" spc="-3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4</a:t>
            </a:fld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57" name="그림 56">
            <a:extLst>
              <a:ext uri="{FF2B5EF4-FFF2-40B4-BE49-F238E27FC236}">
                <a16:creationId xmlns:a16="http://schemas.microsoft.com/office/drawing/2014/main" id="{B4425903-B064-47FF-869B-5DF0E7A7A7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1499" y="1621950"/>
            <a:ext cx="1088339" cy="1088339"/>
          </a:xfrm>
          <a:prstGeom prst="roundRect">
            <a:avLst>
              <a:gd name="adj" fmla="val 11557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A1E92260-6114-4002-88DF-E3F6A4999B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3811" y="3208249"/>
            <a:ext cx="1244828" cy="1244828"/>
          </a:xfrm>
          <a:prstGeom prst="rect">
            <a:avLst/>
          </a:prstGeom>
        </p:spPr>
      </p:pic>
      <p:pic>
        <p:nvPicPr>
          <p:cNvPr id="63" name="그림 62">
            <a:extLst>
              <a:ext uri="{FF2B5EF4-FFF2-40B4-BE49-F238E27FC236}">
                <a16:creationId xmlns:a16="http://schemas.microsoft.com/office/drawing/2014/main" id="{A24A6FF5-2DA1-4F9D-9820-11EAF4CB36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3811" y="4891145"/>
            <a:ext cx="1244828" cy="12448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A5CF46-36CA-470F-A3E9-77CA6C60F0A0}"/>
              </a:ext>
            </a:extLst>
          </p:cNvPr>
          <p:cNvSpPr txBox="1"/>
          <p:nvPr/>
        </p:nvSpPr>
        <p:spPr>
          <a:xfrm>
            <a:off x="3486394" y="1981453"/>
            <a:ext cx="833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나눔고딕" pitchFamily="2" charset="-127"/>
                <a:ea typeface="나눔고딕" pitchFamily="2" charset="-127"/>
              </a:rPr>
              <a:t>유승재</a:t>
            </a:r>
            <a:endParaRPr lang="en-US" altLang="ko-KR"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29FA6DD2-9DB4-47DA-8E7F-8DD172B727B7}"/>
              </a:ext>
            </a:extLst>
          </p:cNvPr>
          <p:cNvSpPr txBox="1"/>
          <p:nvPr/>
        </p:nvSpPr>
        <p:spPr>
          <a:xfrm>
            <a:off x="5459391" y="1704454"/>
            <a:ext cx="22605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>
                <a:latin typeface="나눔고딕" pitchFamily="2" charset="-127"/>
                <a:ea typeface="나눔고딕" pitchFamily="2" charset="-127"/>
              </a:rPr>
              <a:t>안드로이드 기능 개발</a:t>
            </a:r>
            <a:endParaRPr lang="en-US" altLang="ko-KR">
              <a:latin typeface="나눔고딕" pitchFamily="2" charset="-127"/>
              <a:ea typeface="나눔고딕" pitchFamily="2" charset="-127"/>
            </a:endParaRPr>
          </a:p>
          <a:p>
            <a:pPr algn="ctr"/>
            <a:endParaRPr lang="en-US" altLang="ko-KR">
              <a:latin typeface="나눔고딕" pitchFamily="2" charset="-127"/>
              <a:ea typeface="나눔고딕" pitchFamily="2" charset="-127"/>
            </a:endParaRPr>
          </a:p>
          <a:p>
            <a:pPr algn="ctr"/>
            <a:r>
              <a:rPr lang="ko-KR" altLang="en-US">
                <a:latin typeface="나눔고딕" pitchFamily="2" charset="-127"/>
                <a:ea typeface="나눔고딕" pitchFamily="2" charset="-127"/>
              </a:rPr>
              <a:t>디자인</a:t>
            </a:r>
            <a:endParaRPr lang="en-US" altLang="ko-KR"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A50C1222-5508-4989-B58E-F72F75BDCA6F}"/>
              </a:ext>
            </a:extLst>
          </p:cNvPr>
          <p:cNvSpPr txBox="1"/>
          <p:nvPr/>
        </p:nvSpPr>
        <p:spPr>
          <a:xfrm>
            <a:off x="3486395" y="3631430"/>
            <a:ext cx="833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나눔고딕" pitchFamily="2" charset="-127"/>
                <a:ea typeface="나눔고딕" pitchFamily="2" charset="-127"/>
              </a:rPr>
              <a:t>권준영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CC41F466-00EB-427C-A266-5E1F18AAB1A2}"/>
              </a:ext>
            </a:extLst>
          </p:cNvPr>
          <p:cNvSpPr txBox="1"/>
          <p:nvPr/>
        </p:nvSpPr>
        <p:spPr>
          <a:xfrm>
            <a:off x="5629308" y="3368998"/>
            <a:ext cx="192071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>
                <a:latin typeface="나눔고딕" pitchFamily="2" charset="-127"/>
                <a:ea typeface="나눔고딕" pitchFamily="2" charset="-127"/>
              </a:rPr>
              <a:t>Firebase DB </a:t>
            </a:r>
            <a:r>
              <a:rPr lang="ko-KR" altLang="en-US">
                <a:latin typeface="나눔고딕" pitchFamily="2" charset="-127"/>
                <a:ea typeface="나눔고딕" pitchFamily="2" charset="-127"/>
              </a:rPr>
              <a:t>관리</a:t>
            </a:r>
            <a:endParaRPr lang="en-US" altLang="ko-KR">
              <a:latin typeface="나눔고딕" pitchFamily="2" charset="-127"/>
              <a:ea typeface="나눔고딕" pitchFamily="2" charset="-127"/>
            </a:endParaRPr>
          </a:p>
          <a:p>
            <a:pPr algn="ctr"/>
            <a:endParaRPr lang="en-US" altLang="ko-KR">
              <a:latin typeface="나눔고딕" pitchFamily="2" charset="-127"/>
              <a:ea typeface="나눔고딕" pitchFamily="2" charset="-127"/>
            </a:endParaRPr>
          </a:p>
          <a:p>
            <a:pPr algn="ctr"/>
            <a:r>
              <a:rPr lang="ko-KR" altLang="en-US">
                <a:latin typeface="나눔고딕" pitchFamily="2" charset="-127"/>
                <a:ea typeface="나눔고딕" pitchFamily="2" charset="-127"/>
              </a:rPr>
              <a:t>디자인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1EC0BED7-5860-4E7C-A508-41196124F88B}"/>
              </a:ext>
            </a:extLst>
          </p:cNvPr>
          <p:cNvSpPr txBox="1"/>
          <p:nvPr/>
        </p:nvSpPr>
        <p:spPr>
          <a:xfrm>
            <a:off x="3163391" y="5051894"/>
            <a:ext cx="147989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>
                <a:latin typeface="나눔고딕" pitchFamily="2" charset="-127"/>
                <a:ea typeface="나눔고딕" pitchFamily="2" charset="-127"/>
              </a:rPr>
              <a:t>박민용</a:t>
            </a:r>
            <a:r>
              <a:rPr lang="en-US" altLang="ko-KR">
                <a:latin typeface="나눔고딕" pitchFamily="2" charset="-127"/>
                <a:ea typeface="나눔고딕" pitchFamily="2" charset="-127"/>
              </a:rPr>
              <a:t>(</a:t>
            </a:r>
            <a:r>
              <a:rPr lang="ko-KR" altLang="en-US">
                <a:latin typeface="나눔고딕" pitchFamily="2" charset="-127"/>
                <a:ea typeface="나눔고딕" pitchFamily="2" charset="-127"/>
              </a:rPr>
              <a:t>팀장</a:t>
            </a:r>
            <a:r>
              <a:rPr lang="en-US" altLang="ko-KR">
                <a:latin typeface="나눔고딕" pitchFamily="2" charset="-127"/>
                <a:ea typeface="나눔고딕" pitchFamily="2" charset="-127"/>
              </a:rPr>
              <a:t>)</a:t>
            </a:r>
          </a:p>
          <a:p>
            <a:pPr algn="ctr"/>
            <a:endParaRPr lang="en-US" altLang="ko-KR">
              <a:latin typeface="나눔고딕" pitchFamily="2" charset="-127"/>
              <a:ea typeface="나눔고딕" pitchFamily="2" charset="-127"/>
            </a:endParaRPr>
          </a:p>
          <a:p>
            <a:pPr algn="ctr"/>
            <a:r>
              <a:rPr lang="ko-KR" altLang="en-US">
                <a:latin typeface="나눔고딕" pitchFamily="2" charset="-127"/>
                <a:ea typeface="나눔고딕" pitchFamily="2" charset="-127"/>
              </a:rPr>
              <a:t>윤병헌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41869D31-1F06-4A58-A7F7-9A2966EA0404}"/>
              </a:ext>
            </a:extLst>
          </p:cNvPr>
          <p:cNvSpPr txBox="1"/>
          <p:nvPr/>
        </p:nvSpPr>
        <p:spPr>
          <a:xfrm>
            <a:off x="5459392" y="4774895"/>
            <a:ext cx="226055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>
                <a:latin typeface="나눔고딕" pitchFamily="2" charset="-127"/>
                <a:ea typeface="나눔고딕" pitchFamily="2" charset="-127"/>
              </a:rPr>
              <a:t>모델 개발</a:t>
            </a:r>
            <a:endParaRPr lang="en-US" altLang="ko-KR">
              <a:latin typeface="나눔고딕" pitchFamily="2" charset="-127"/>
              <a:ea typeface="나눔고딕" pitchFamily="2" charset="-127"/>
            </a:endParaRPr>
          </a:p>
          <a:p>
            <a:pPr algn="ctr"/>
            <a:endParaRPr lang="en-US" altLang="ko-KR">
              <a:latin typeface="나눔고딕" pitchFamily="2" charset="-127"/>
              <a:ea typeface="나눔고딕" pitchFamily="2" charset="-127"/>
            </a:endParaRPr>
          </a:p>
          <a:p>
            <a:pPr algn="ctr"/>
            <a:r>
              <a:rPr lang="ko-KR" altLang="en-US">
                <a:latin typeface="나눔고딕" pitchFamily="2" charset="-127"/>
                <a:ea typeface="나눔고딕" pitchFamily="2" charset="-127"/>
              </a:rPr>
              <a:t>데이터 수집</a:t>
            </a:r>
            <a:endParaRPr lang="en-US" altLang="ko-KR">
              <a:latin typeface="나눔고딕" pitchFamily="2" charset="-127"/>
              <a:ea typeface="나눔고딕" pitchFamily="2" charset="-127"/>
            </a:endParaRPr>
          </a:p>
          <a:p>
            <a:pPr algn="ctr"/>
            <a:endParaRPr lang="en-US" altLang="ko-KR">
              <a:latin typeface="나눔고딕" pitchFamily="2" charset="-127"/>
              <a:ea typeface="나눔고딕" pitchFamily="2" charset="-127"/>
            </a:endParaRPr>
          </a:p>
          <a:p>
            <a:pPr algn="ctr"/>
            <a:r>
              <a:rPr lang="ko-KR" altLang="en-US">
                <a:latin typeface="나눔고딕" pitchFamily="2" charset="-127"/>
                <a:ea typeface="나눔고딕" pitchFamily="2" charset="-127"/>
              </a:rPr>
              <a:t>안드로이드 기능 개발</a:t>
            </a:r>
            <a:endParaRPr lang="en-US" altLang="ko-KR">
              <a:latin typeface="나눔고딕" pitchFamily="2" charset="-127"/>
              <a:ea typeface="나눔고딕" pitchFamily="2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59F4BD57-9F89-40CC-98D3-DDD7C25E50DB}"/>
              </a:ext>
            </a:extLst>
          </p:cNvPr>
          <p:cNvCxnSpPr/>
          <p:nvPr/>
        </p:nvCxnSpPr>
        <p:spPr>
          <a:xfrm>
            <a:off x="1024128" y="3011424"/>
            <a:ext cx="683971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F886B621-AF66-4E4E-B3A8-5AC161277752}"/>
              </a:ext>
            </a:extLst>
          </p:cNvPr>
          <p:cNvCxnSpPr/>
          <p:nvPr/>
        </p:nvCxnSpPr>
        <p:spPr>
          <a:xfrm>
            <a:off x="1024128" y="4639056"/>
            <a:ext cx="683971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0D7B264-CCE0-4001-98B0-B00D0A9851AE}"/>
              </a:ext>
            </a:extLst>
          </p:cNvPr>
          <p:cNvCxnSpPr/>
          <p:nvPr/>
        </p:nvCxnSpPr>
        <p:spPr>
          <a:xfrm>
            <a:off x="364803" y="870906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4346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364803" y="870906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412" y="120212"/>
            <a:ext cx="2375443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3000" b="1" spc="-150">
                <a:solidFill>
                  <a:schemeClr val="accent4">
                    <a:lumMod val="50000"/>
                  </a:schemeClr>
                </a:solidFill>
              </a:rPr>
              <a:t>3.</a:t>
            </a:r>
            <a:r>
              <a:rPr lang="ko-KR" altLang="en-US" sz="3000" b="1" spc="-150">
                <a:solidFill>
                  <a:schemeClr val="accent4">
                    <a:lumMod val="50000"/>
                  </a:schemeClr>
                </a:solidFill>
              </a:rPr>
              <a:t> 시스템 구조</a:t>
            </a:r>
            <a:endParaRPr lang="ko-KR" altLang="en-US" sz="3000" b="1" spc="-150" dirty="0">
              <a:solidFill>
                <a:schemeClr val="accent4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BA1376A-1BCE-4C3B-85BD-05D751D6B156}" type="slidenum">
              <a:rPr lang="en-US" altLang="ko-KR" sz="800" spc="-3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5</a:t>
            </a:fld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3FE1262E-BF84-4F96-B7D0-A152C216F74A}"/>
              </a:ext>
            </a:extLst>
          </p:cNvPr>
          <p:cNvSpPr/>
          <p:nvPr/>
        </p:nvSpPr>
        <p:spPr>
          <a:xfrm>
            <a:off x="3318606" y="1590087"/>
            <a:ext cx="2498394" cy="4874914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AA99778-A1DC-42F1-B1F4-001D4EAA4A8E}"/>
              </a:ext>
            </a:extLst>
          </p:cNvPr>
          <p:cNvSpPr/>
          <p:nvPr/>
        </p:nvSpPr>
        <p:spPr>
          <a:xfrm>
            <a:off x="3470391" y="1956939"/>
            <a:ext cx="2203218" cy="406723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로그인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3CBEA74-DCFF-4552-B755-FCFFE0DEB55B}"/>
              </a:ext>
            </a:extLst>
          </p:cNvPr>
          <p:cNvSpPr/>
          <p:nvPr/>
        </p:nvSpPr>
        <p:spPr>
          <a:xfrm>
            <a:off x="3470391" y="2709372"/>
            <a:ext cx="2203218" cy="406723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감지 시 처리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34B81F3-7F37-4B65-B7BE-209EBD08C8F0}"/>
              </a:ext>
            </a:extLst>
          </p:cNvPr>
          <p:cNvSpPr/>
          <p:nvPr/>
        </p:nvSpPr>
        <p:spPr>
          <a:xfrm>
            <a:off x="3470391" y="3456582"/>
            <a:ext cx="2203218" cy="406723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감지 시 관리자에게 신고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6E4DF60-792A-4116-A994-D608BFD9D6D8}"/>
              </a:ext>
            </a:extLst>
          </p:cNvPr>
          <p:cNvSpPr/>
          <p:nvPr/>
        </p:nvSpPr>
        <p:spPr>
          <a:xfrm>
            <a:off x="3470391" y="4203792"/>
            <a:ext cx="2203218" cy="406723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신고리스트 관리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B4B4B51-2256-4080-8E13-C86BB539BE09}"/>
              </a:ext>
            </a:extLst>
          </p:cNvPr>
          <p:cNvSpPr/>
          <p:nvPr/>
        </p:nvSpPr>
        <p:spPr>
          <a:xfrm>
            <a:off x="3470391" y="4951002"/>
            <a:ext cx="2203218" cy="406723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코로나 현황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967457C-5781-41C5-9148-13C6FECC2833}"/>
              </a:ext>
            </a:extLst>
          </p:cNvPr>
          <p:cNvSpPr/>
          <p:nvPr/>
        </p:nvSpPr>
        <p:spPr>
          <a:xfrm>
            <a:off x="3470391" y="5698212"/>
            <a:ext cx="2203218" cy="406723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신고지 위치정보 제공</a:t>
            </a:r>
          </a:p>
        </p:txBody>
      </p:sp>
      <p:pic>
        <p:nvPicPr>
          <p:cNvPr id="7" name="그래픽 6" descr="스마트폰 단색으로 채워진">
            <a:extLst>
              <a:ext uri="{FF2B5EF4-FFF2-40B4-BE49-F238E27FC236}">
                <a16:creationId xmlns:a16="http://schemas.microsoft.com/office/drawing/2014/main" id="{87E1B795-BED8-4F51-8033-5FCE9B6F7B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39122" y="1132887"/>
            <a:ext cx="914400" cy="9144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88595B5-1345-4965-B0B3-5A3C37856D71}"/>
              </a:ext>
            </a:extLst>
          </p:cNvPr>
          <p:cNvSpPr txBox="1"/>
          <p:nvPr/>
        </p:nvSpPr>
        <p:spPr>
          <a:xfrm>
            <a:off x="3601077" y="1258548"/>
            <a:ext cx="127150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b="1">
                <a:latin typeface="나눔고딕" pitchFamily="2" charset="-127"/>
                <a:ea typeface="나눔고딕" pitchFamily="2" charset="-127"/>
              </a:rPr>
              <a:t>어플리케이션</a:t>
            </a:r>
          </a:p>
        </p:txBody>
      </p: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3718F67E-B87D-4178-9E93-663663B468FB}"/>
              </a:ext>
            </a:extLst>
          </p:cNvPr>
          <p:cNvCxnSpPr>
            <a:cxnSpLocks/>
            <a:stCxn id="13" idx="3"/>
            <a:endCxn id="28" idx="1"/>
          </p:cNvCxnSpPr>
          <p:nvPr/>
        </p:nvCxnSpPr>
        <p:spPr>
          <a:xfrm>
            <a:off x="5673609" y="3659944"/>
            <a:ext cx="598800" cy="1799388"/>
          </a:xfrm>
          <a:prstGeom prst="bentConnector3">
            <a:avLst/>
          </a:prstGeom>
          <a:ln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62129490-8A4A-4218-824A-A1D533D1F53A}"/>
              </a:ext>
            </a:extLst>
          </p:cNvPr>
          <p:cNvSpPr/>
          <p:nvPr/>
        </p:nvSpPr>
        <p:spPr>
          <a:xfrm>
            <a:off x="6272409" y="4627476"/>
            <a:ext cx="2498394" cy="1663711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0" name="연결선: 꺾임 39">
            <a:extLst>
              <a:ext uri="{FF2B5EF4-FFF2-40B4-BE49-F238E27FC236}">
                <a16:creationId xmlns:a16="http://schemas.microsoft.com/office/drawing/2014/main" id="{9D48A928-90D6-458F-B345-B88EDF899455}"/>
              </a:ext>
            </a:extLst>
          </p:cNvPr>
          <p:cNvCxnSpPr>
            <a:cxnSpLocks/>
            <a:stCxn id="14" idx="3"/>
            <a:endCxn id="28" idx="1"/>
          </p:cNvCxnSpPr>
          <p:nvPr/>
        </p:nvCxnSpPr>
        <p:spPr>
          <a:xfrm>
            <a:off x="5673609" y="4407154"/>
            <a:ext cx="598800" cy="1052178"/>
          </a:xfrm>
          <a:prstGeom prst="bentConnector3">
            <a:avLst/>
          </a:prstGeom>
          <a:ln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BD7DE84C-D895-4CAC-9060-47AA2779853C}"/>
              </a:ext>
            </a:extLst>
          </p:cNvPr>
          <p:cNvSpPr/>
          <p:nvPr/>
        </p:nvSpPr>
        <p:spPr>
          <a:xfrm>
            <a:off x="269683" y="2302036"/>
            <a:ext cx="2498394" cy="992995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2" name="연결선: 꺾임 41">
            <a:extLst>
              <a:ext uri="{FF2B5EF4-FFF2-40B4-BE49-F238E27FC236}">
                <a16:creationId xmlns:a16="http://schemas.microsoft.com/office/drawing/2014/main" id="{349027E2-E54F-4578-A4C7-8DE6A92E2C49}"/>
              </a:ext>
            </a:extLst>
          </p:cNvPr>
          <p:cNvCxnSpPr>
            <a:cxnSpLocks/>
            <a:stCxn id="15" idx="1"/>
            <a:endCxn id="43" idx="3"/>
          </p:cNvCxnSpPr>
          <p:nvPr/>
        </p:nvCxnSpPr>
        <p:spPr>
          <a:xfrm rot="10800000">
            <a:off x="2768077" y="2798534"/>
            <a:ext cx="702314" cy="2355830"/>
          </a:xfrm>
          <a:prstGeom prst="bentConnector3">
            <a:avLst/>
          </a:prstGeom>
          <a:ln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1030" name="Picture 6" descr="공공데이터 : 관악구청">
            <a:extLst>
              <a:ext uri="{FF2B5EF4-FFF2-40B4-BE49-F238E27FC236}">
                <a16:creationId xmlns:a16="http://schemas.microsoft.com/office/drawing/2014/main" id="{70D4E315-FC86-40D7-B288-101C951B19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794" b="32602"/>
          <a:stretch/>
        </p:blipFill>
        <p:spPr bwMode="auto">
          <a:xfrm>
            <a:off x="269683" y="1908334"/>
            <a:ext cx="1232623" cy="374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직사각형 47">
            <a:extLst>
              <a:ext uri="{FF2B5EF4-FFF2-40B4-BE49-F238E27FC236}">
                <a16:creationId xmlns:a16="http://schemas.microsoft.com/office/drawing/2014/main" id="{0A1699F7-0FED-4E10-8817-D40D1F5A92A7}"/>
              </a:ext>
            </a:extLst>
          </p:cNvPr>
          <p:cNvSpPr/>
          <p:nvPr/>
        </p:nvSpPr>
        <p:spPr>
          <a:xfrm>
            <a:off x="421467" y="2595171"/>
            <a:ext cx="2203218" cy="406723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코로나 현황 정보</a:t>
            </a: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99EA71A2-D2E0-438E-AC51-1B8D406B1BB2}"/>
              </a:ext>
            </a:extLst>
          </p:cNvPr>
          <p:cNvSpPr/>
          <p:nvPr/>
        </p:nvSpPr>
        <p:spPr>
          <a:xfrm>
            <a:off x="282412" y="4627477"/>
            <a:ext cx="2498394" cy="1663716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884B0050-E6DC-4C4C-93B1-FB35BFB96BF8}"/>
              </a:ext>
            </a:extLst>
          </p:cNvPr>
          <p:cNvSpPr/>
          <p:nvPr/>
        </p:nvSpPr>
        <p:spPr>
          <a:xfrm>
            <a:off x="430000" y="4933392"/>
            <a:ext cx="2203218" cy="406723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Mobile</a:t>
            </a:r>
            <a:r>
              <a:rPr lang="ko-KR" altLang="en-US" sz="130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lang="en-US" altLang="ko-KR" sz="130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Dynamic</a:t>
            </a:r>
            <a:r>
              <a:rPr lang="ko-KR" altLang="en-US" sz="130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lang="en-US" altLang="ko-KR" sz="130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Map</a:t>
            </a:r>
            <a:r>
              <a:rPr lang="ko-KR" altLang="en-US" sz="130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lang="en-US" altLang="ko-KR" sz="130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API</a:t>
            </a:r>
            <a:endParaRPr lang="ko-KR" altLang="en-US" sz="130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46C50CA8-6277-4FE1-99DE-49D016344C14}"/>
              </a:ext>
            </a:extLst>
          </p:cNvPr>
          <p:cNvSpPr/>
          <p:nvPr/>
        </p:nvSpPr>
        <p:spPr>
          <a:xfrm>
            <a:off x="430000" y="5564537"/>
            <a:ext cx="2203218" cy="406723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b="1" i="0">
                <a:solidFill>
                  <a:schemeClr val="bg1"/>
                </a:solidFill>
                <a:effectLst/>
                <a:latin typeface="나눔고딕" pitchFamily="2" charset="-127"/>
                <a:ea typeface="나눔고딕" pitchFamily="2" charset="-127"/>
              </a:rPr>
              <a:t>Reverse Geocoding API</a:t>
            </a:r>
            <a:endParaRPr lang="ko-KR" altLang="en-US" sz="1300" b="1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</p:txBody>
      </p:sp>
      <p:pic>
        <p:nvPicPr>
          <p:cNvPr id="1032" name="Picture 8" descr="네이버 지도 api 예제 : 간단 예제 : 기본 지도 생성 (기본 컨트롤 + 원하는 위치에)">
            <a:extLst>
              <a:ext uri="{FF2B5EF4-FFF2-40B4-BE49-F238E27FC236}">
                <a16:creationId xmlns:a16="http://schemas.microsoft.com/office/drawing/2014/main" id="{88ED6303-441F-4819-ABFF-D9C34D767A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59" t="16592" r="22901" b="21358"/>
          <a:stretch/>
        </p:blipFill>
        <p:spPr bwMode="auto">
          <a:xfrm>
            <a:off x="134824" y="3926782"/>
            <a:ext cx="10952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9" name="연결선: 꺾임 48">
            <a:extLst>
              <a:ext uri="{FF2B5EF4-FFF2-40B4-BE49-F238E27FC236}">
                <a16:creationId xmlns:a16="http://schemas.microsoft.com/office/drawing/2014/main" id="{43CD743C-0A36-4BA1-9FD6-0488F87C5988}"/>
              </a:ext>
            </a:extLst>
          </p:cNvPr>
          <p:cNvCxnSpPr>
            <a:stCxn id="17" idx="1"/>
            <a:endCxn id="52" idx="3"/>
          </p:cNvCxnSpPr>
          <p:nvPr/>
        </p:nvCxnSpPr>
        <p:spPr>
          <a:xfrm rot="10800000">
            <a:off x="2780807" y="5459336"/>
            <a:ext cx="689585" cy="442239"/>
          </a:xfrm>
          <a:prstGeom prst="bentConnector3">
            <a:avLst/>
          </a:prstGeom>
          <a:ln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2050" name="Picture 2" descr="구글, 모바일용 텐서플로 시험판 배포 시작 - 지디넷코리아">
            <a:extLst>
              <a:ext uri="{FF2B5EF4-FFF2-40B4-BE49-F238E27FC236}">
                <a16:creationId xmlns:a16="http://schemas.microsoft.com/office/drawing/2014/main" id="{C6768130-2ECA-47D0-B783-DBC7AD188C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2409" y="1929506"/>
            <a:ext cx="1906895" cy="343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직사각형 40">
            <a:extLst>
              <a:ext uri="{FF2B5EF4-FFF2-40B4-BE49-F238E27FC236}">
                <a16:creationId xmlns:a16="http://schemas.microsoft.com/office/drawing/2014/main" id="{44B49B0D-E832-4F0C-8F64-F3108A08A188}"/>
              </a:ext>
            </a:extLst>
          </p:cNvPr>
          <p:cNvSpPr/>
          <p:nvPr/>
        </p:nvSpPr>
        <p:spPr>
          <a:xfrm>
            <a:off x="6419997" y="4927338"/>
            <a:ext cx="2203218" cy="49329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신고 발생 시 관리자에게 위치 정보 제공 및 알람</a:t>
            </a:r>
          </a:p>
        </p:txBody>
      </p:sp>
      <p:pic>
        <p:nvPicPr>
          <p:cNvPr id="2052" name="Picture 4" descr="파이어베이스 - 위키백과, 우리 모두의 백과사전">
            <a:extLst>
              <a:ext uri="{FF2B5EF4-FFF2-40B4-BE49-F238E27FC236}">
                <a16:creationId xmlns:a16="http://schemas.microsoft.com/office/drawing/2014/main" id="{7D28F6D9-67C6-4B64-BC44-2C758566B8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6860" y="4226815"/>
            <a:ext cx="1691891" cy="5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직사각형 46">
            <a:extLst>
              <a:ext uri="{FF2B5EF4-FFF2-40B4-BE49-F238E27FC236}">
                <a16:creationId xmlns:a16="http://schemas.microsoft.com/office/drawing/2014/main" id="{5A79BA66-BF93-412F-A7AE-3C4BFFDA53CF}"/>
              </a:ext>
            </a:extLst>
          </p:cNvPr>
          <p:cNvSpPr/>
          <p:nvPr/>
        </p:nvSpPr>
        <p:spPr>
          <a:xfrm>
            <a:off x="6419997" y="5564537"/>
            <a:ext cx="2203218" cy="49329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사용자 및 신고 정보</a:t>
            </a:r>
          </a:p>
        </p:txBody>
      </p: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FA9D9B7E-6E31-4A3F-9E90-2E708116195C}"/>
              </a:ext>
            </a:extLst>
          </p:cNvPr>
          <p:cNvSpPr/>
          <p:nvPr/>
        </p:nvSpPr>
        <p:spPr>
          <a:xfrm>
            <a:off x="6272409" y="2269511"/>
            <a:ext cx="2498394" cy="992995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5A46BA03-C21A-4AC9-B16A-7AA93FE2E82F}"/>
              </a:ext>
            </a:extLst>
          </p:cNvPr>
          <p:cNvSpPr/>
          <p:nvPr/>
        </p:nvSpPr>
        <p:spPr>
          <a:xfrm>
            <a:off x="6424193" y="2562646"/>
            <a:ext cx="2203218" cy="406723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마스크 감지</a:t>
            </a:r>
          </a:p>
        </p:txBody>
      </p:sp>
      <p:cxnSp>
        <p:nvCxnSpPr>
          <p:cNvPr id="57" name="연결선: 꺾임 56">
            <a:extLst>
              <a:ext uri="{FF2B5EF4-FFF2-40B4-BE49-F238E27FC236}">
                <a16:creationId xmlns:a16="http://schemas.microsoft.com/office/drawing/2014/main" id="{0D6904E3-4159-424B-AD1B-6DC11067D0BC}"/>
              </a:ext>
            </a:extLst>
          </p:cNvPr>
          <p:cNvCxnSpPr>
            <a:cxnSpLocks/>
            <a:stCxn id="12" idx="3"/>
            <a:endCxn id="55" idx="1"/>
          </p:cNvCxnSpPr>
          <p:nvPr/>
        </p:nvCxnSpPr>
        <p:spPr>
          <a:xfrm flipV="1">
            <a:off x="5673609" y="2766009"/>
            <a:ext cx="598800" cy="146725"/>
          </a:xfrm>
          <a:prstGeom prst="bentConnector3">
            <a:avLst/>
          </a:prstGeom>
          <a:ln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47517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364803" y="870906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412" y="120212"/>
            <a:ext cx="2375443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3000" b="1" spc="-150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4. </a:t>
            </a:r>
            <a:r>
              <a:rPr lang="ko-KR" altLang="en-US" sz="3000" b="1" spc="-150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로그인 코드</a:t>
            </a:r>
            <a:endParaRPr lang="ko-KR" altLang="en-US" sz="3000" b="1" spc="-150" dirty="0">
              <a:solidFill>
                <a:schemeClr val="accent4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BA1376A-1BCE-4C3B-85BD-05D751D6B156}" type="slidenum">
              <a:rPr lang="en-US" altLang="ko-KR" sz="800" spc="-3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6</a:t>
            </a:fld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8" name="그림 7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06425B1D-258E-433F-8C64-8CA2D59A570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84" b="5571"/>
          <a:stretch/>
        </p:blipFill>
        <p:spPr>
          <a:xfrm>
            <a:off x="364803" y="1563502"/>
            <a:ext cx="2285815" cy="460437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4" name="그림 33" descr="텍스트이(가) 표시된 사진&#10;&#10;자동 생성된 설명">
            <a:extLst>
              <a:ext uri="{FF2B5EF4-FFF2-40B4-BE49-F238E27FC236}">
                <a16:creationId xmlns:a16="http://schemas.microsoft.com/office/drawing/2014/main" id="{BF305D61-405B-4209-BD7B-FB1AD0B107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2383" y="1161369"/>
            <a:ext cx="5776197" cy="4445723"/>
          </a:xfrm>
          <a:prstGeom prst="rect">
            <a:avLst/>
          </a:prstGeom>
        </p:spPr>
      </p:pic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EA1A3976-699E-46B7-A4BB-38BDC64078C2}"/>
              </a:ext>
            </a:extLst>
          </p:cNvPr>
          <p:cNvCxnSpPr>
            <a:cxnSpLocks/>
          </p:cNvCxnSpPr>
          <p:nvPr/>
        </p:nvCxnSpPr>
        <p:spPr>
          <a:xfrm flipV="1">
            <a:off x="1488141" y="1250908"/>
            <a:ext cx="1604242" cy="432503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80184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364803" y="870906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412" y="120212"/>
            <a:ext cx="2375443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3000" b="1" spc="-150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4. </a:t>
            </a:r>
            <a:r>
              <a:rPr lang="ko-KR" altLang="en-US" sz="3000" b="1" spc="-150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로그인 코드</a:t>
            </a:r>
            <a:endParaRPr lang="ko-KR" altLang="en-US" sz="3000" b="1" spc="-150" dirty="0">
              <a:solidFill>
                <a:schemeClr val="accent4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BA1376A-1BCE-4C3B-85BD-05D751D6B156}" type="slidenum">
              <a:rPr lang="en-US" altLang="ko-KR" sz="800" spc="-3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7</a:t>
            </a:fld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36" name="그림 35" descr="텍스트이(가) 표시된 사진&#10;&#10;자동 생성된 설명">
            <a:extLst>
              <a:ext uri="{FF2B5EF4-FFF2-40B4-BE49-F238E27FC236}">
                <a16:creationId xmlns:a16="http://schemas.microsoft.com/office/drawing/2014/main" id="{C7D8E059-D0F5-419B-963E-06A84539CD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743" y="1535341"/>
            <a:ext cx="4773820" cy="2803577"/>
          </a:xfrm>
          <a:prstGeom prst="rect">
            <a:avLst/>
          </a:prstGeom>
        </p:spPr>
      </p:pic>
      <p:pic>
        <p:nvPicPr>
          <p:cNvPr id="2" name="KakaoTalk_20211102_000713832">
            <a:hlinkClick r:id="" action="ppaction://media"/>
            <a:extLst>
              <a:ext uri="{FF2B5EF4-FFF2-40B4-BE49-F238E27FC236}">
                <a16:creationId xmlns:a16="http://schemas.microsoft.com/office/drawing/2014/main" id="{47FDFED5-C0AC-44B5-B057-B5764DC9EDA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874683" y="1222000"/>
            <a:ext cx="2319058" cy="5152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221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3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364803" y="870906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412" y="120212"/>
            <a:ext cx="2375443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3000" b="1" spc="-150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4. </a:t>
            </a:r>
            <a:r>
              <a:rPr lang="ko-KR" altLang="en-US" sz="3000" b="1" spc="-150">
                <a:solidFill>
                  <a:schemeClr val="accent4">
                    <a:lumMod val="50000"/>
                  </a:schemeClr>
                </a:solidFill>
              </a:rPr>
              <a:t>코로나 </a:t>
            </a:r>
            <a:r>
              <a:rPr lang="en-US" altLang="ko-KR" sz="3000" b="1" spc="-150">
                <a:solidFill>
                  <a:schemeClr val="accent4">
                    <a:lumMod val="50000"/>
                  </a:schemeClr>
                </a:solidFill>
              </a:rPr>
              <a:t>API</a:t>
            </a:r>
            <a:endParaRPr lang="ko-KR" altLang="en-US" sz="3000" b="1" spc="-150" dirty="0">
              <a:solidFill>
                <a:schemeClr val="accent4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BA1376A-1BCE-4C3B-85BD-05D751D6B156}" type="slidenum">
              <a:rPr lang="en-US" altLang="ko-KR" sz="800" spc="-3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8</a:t>
            </a:fld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AD6356E-783C-45E1-BFA8-38BCC61A03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803" y="1161369"/>
            <a:ext cx="7593106" cy="82797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3C5C7C5-9D61-48C9-9730-247B5E0A75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803" y="2174668"/>
            <a:ext cx="6700557" cy="75399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75E1494F-A443-4624-98AF-A828FEE529CD}"/>
              </a:ext>
            </a:extLst>
          </p:cNvPr>
          <p:cNvSpPr/>
          <p:nvPr/>
        </p:nvSpPr>
        <p:spPr>
          <a:xfrm>
            <a:off x="3771900" y="2409115"/>
            <a:ext cx="3041275" cy="10757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C50CD99-A68E-455E-9810-288E37F39DE3}"/>
              </a:ext>
            </a:extLst>
          </p:cNvPr>
          <p:cNvSpPr/>
          <p:nvPr/>
        </p:nvSpPr>
        <p:spPr>
          <a:xfrm>
            <a:off x="1076961" y="2594442"/>
            <a:ext cx="3865879" cy="10757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88746E6-6E6C-4516-933A-2FE3180C5E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2412" y="3226173"/>
            <a:ext cx="3790950" cy="293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8635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364803" y="870906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82412" y="120212"/>
            <a:ext cx="2375443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3000" b="1" spc="-150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4. </a:t>
            </a:r>
            <a:r>
              <a:rPr lang="ko-KR" altLang="en-US" sz="3000" b="1" spc="-150">
                <a:solidFill>
                  <a:schemeClr val="accent4">
                    <a:lumMod val="50000"/>
                  </a:schemeClr>
                </a:solidFill>
              </a:rPr>
              <a:t>코로나 </a:t>
            </a:r>
            <a:r>
              <a:rPr lang="en-US" altLang="ko-KR" sz="3000" b="1" spc="-150">
                <a:solidFill>
                  <a:schemeClr val="accent4">
                    <a:lumMod val="50000"/>
                  </a:schemeClr>
                </a:solidFill>
              </a:rPr>
              <a:t>API</a:t>
            </a:r>
            <a:endParaRPr lang="ko-KR" altLang="en-US" sz="3000" b="1" spc="-150" dirty="0">
              <a:solidFill>
                <a:schemeClr val="accent4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BA1376A-1BCE-4C3B-85BD-05D751D6B156}" type="slidenum">
              <a:rPr lang="en-US" altLang="ko-KR" sz="800" spc="-3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9</a:t>
            </a:fld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0CE9B31-2517-4EE8-BFCC-167A7C4141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412" y="1168493"/>
            <a:ext cx="6238875" cy="159067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810258D-C178-44D4-BE7E-F69D3A646A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412" y="3429000"/>
            <a:ext cx="4257675" cy="24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2946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사용자 지정 1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39639D"/>
      </a:hlink>
      <a:folHlink>
        <a:srgbClr val="343434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4448</TotalTime>
  <Words>452</Words>
  <Application>Microsoft Office PowerPoint</Application>
  <PresentationFormat>화면 슬라이드 쇼(4:3)</PresentationFormat>
  <Paragraphs>169</Paragraphs>
  <Slides>26</Slides>
  <Notes>20</Notes>
  <HiddenSlides>0</HiddenSlides>
  <MMClips>4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1" baseType="lpstr">
      <vt:lpstr>Arial</vt:lpstr>
      <vt:lpstr>나눔고딕</vt:lpstr>
      <vt:lpstr>Wingdings</vt:lpstr>
      <vt:lpstr>맑은 고딕</vt:lpstr>
      <vt:lpstr>Office 테마</vt:lpstr>
      <vt:lpstr>종합프로젝트 설계서 마스크 감지 어플</vt:lpstr>
      <vt:lpstr>목차</vt:lpstr>
      <vt:lpstr>1. 주제 소개</vt:lpstr>
      <vt:lpstr>2. 역할분담</vt:lpstr>
      <vt:lpstr>3. 시스템 구조</vt:lpstr>
      <vt:lpstr>4. 로그인 코드</vt:lpstr>
      <vt:lpstr>4. 로그인 코드</vt:lpstr>
      <vt:lpstr>4. 코로나 API</vt:lpstr>
      <vt:lpstr>4. 코로나 API</vt:lpstr>
      <vt:lpstr>5. SERVER, DATABASE</vt:lpstr>
      <vt:lpstr>5. LOGIN DATA</vt:lpstr>
      <vt:lpstr>5. SERVER, DATABASE</vt:lpstr>
      <vt:lpstr>5. REVERSE GEOCODEING API</vt:lpstr>
      <vt:lpstr>5. NAVER MAP API</vt:lpstr>
      <vt:lpstr>5. REPORT DATA</vt:lpstr>
      <vt:lpstr>5. DESIGN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7. MODEL</vt:lpstr>
      <vt:lpstr>7. MODEL</vt:lpstr>
      <vt:lpstr>7. MODEL</vt:lpstr>
      <vt:lpstr>7. MODEL</vt:lpstr>
      <vt:lpstr>감사합니다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문서의 제목 나눔고딕B, 54pt</dc:title>
  <dc:creator>네이버 한글캠페인</dc:creator>
  <cp:lastModifiedBy>만 두</cp:lastModifiedBy>
  <cp:revision>24</cp:revision>
  <cp:lastPrinted>2011-08-28T13:13:29Z</cp:lastPrinted>
  <dcterms:created xsi:type="dcterms:W3CDTF">2011-08-24T01:05:33Z</dcterms:created>
  <dcterms:modified xsi:type="dcterms:W3CDTF">2021-11-01T23:03:31Z</dcterms:modified>
</cp:coreProperties>
</file>